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71" r:id="rId3"/>
    <p:sldId id="289" r:id="rId4"/>
    <p:sldId id="273" r:id="rId5"/>
    <p:sldId id="274" r:id="rId6"/>
    <p:sldId id="275" r:id="rId7"/>
    <p:sldId id="287" r:id="rId8"/>
    <p:sldId id="288" r:id="rId9"/>
    <p:sldId id="277" r:id="rId10"/>
    <p:sldId id="278" r:id="rId11"/>
    <p:sldId id="279" r:id="rId12"/>
    <p:sldId id="280" r:id="rId13"/>
    <p:sldId id="281" r:id="rId14"/>
    <p:sldId id="282" r:id="rId15"/>
    <p:sldId id="283" r:id="rId16"/>
    <p:sldId id="284" r:id="rId17"/>
    <p:sldId id="285" r:id="rId18"/>
    <p:sldId id="293" r:id="rId19"/>
    <p:sldId id="286" r:id="rId20"/>
    <p:sldId id="290" r:id="rId21"/>
    <p:sldId id="291" r:id="rId22"/>
    <p:sldId id="292" r:id="rId23"/>
    <p:sldId id="294" r:id="rId24"/>
    <p:sldId id="295" r:id="rId25"/>
    <p:sldId id="296"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5" d="100"/>
          <a:sy n="85" d="100"/>
        </p:scale>
        <p:origin x="3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7D633-3E28-4600-A9EE-852EB4D28688}" type="datetimeFigureOut">
              <a:rPr lang="en-US" smtClean="0"/>
              <a:t>27-Nov-23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15C85-0BE3-4F4B-8D0B-1951BB882607}" type="slidenum">
              <a:rPr lang="en-US" smtClean="0"/>
              <a:t>‹#›</a:t>
            </a:fld>
            <a:endParaRPr lang="en-US"/>
          </a:p>
        </p:txBody>
      </p:sp>
    </p:spTree>
    <p:extLst>
      <p:ext uri="{BB962C8B-B14F-4D97-AF65-F5344CB8AC3E}">
        <p14:creationId xmlns:p14="http://schemas.microsoft.com/office/powerpoint/2010/main" val="214888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p:nvPr>
        </p:nvSpPr>
        <p:spPr>
          <a:xfrm>
            <a:off x="381000" y="685800"/>
            <a:ext cx="6096000" cy="3429000"/>
          </a:xfrm>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Y강B" pitchFamily="18" charset="-127"/>
                <a:ea typeface="HY강B" pitchFamily="18" charset="-127"/>
              </a:defRPr>
            </a:lvl1pPr>
            <a:lvl2pPr marL="742950" indent="-285750">
              <a:defRPr>
                <a:solidFill>
                  <a:schemeClr val="tx1"/>
                </a:solidFill>
                <a:latin typeface="HY강B" pitchFamily="18" charset="-127"/>
                <a:ea typeface="HY강B" pitchFamily="18" charset="-127"/>
              </a:defRPr>
            </a:lvl2pPr>
            <a:lvl3pPr marL="1143000" indent="-228600">
              <a:defRPr>
                <a:solidFill>
                  <a:schemeClr val="tx1"/>
                </a:solidFill>
                <a:latin typeface="HY강B" pitchFamily="18" charset="-127"/>
                <a:ea typeface="HY강B" pitchFamily="18" charset="-127"/>
              </a:defRPr>
            </a:lvl3pPr>
            <a:lvl4pPr marL="1600200" indent="-228600">
              <a:defRPr>
                <a:solidFill>
                  <a:schemeClr val="tx1"/>
                </a:solidFill>
                <a:latin typeface="HY강B" pitchFamily="18" charset="-127"/>
                <a:ea typeface="HY강B" pitchFamily="18" charset="-127"/>
              </a:defRPr>
            </a:lvl4pPr>
            <a:lvl5pPr marL="2057400" indent="-228600">
              <a:defRPr>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a:solidFill>
                  <a:schemeClr val="tx1"/>
                </a:solidFill>
                <a:latin typeface="HY강B" pitchFamily="18" charset="-127"/>
                <a:ea typeface="HY강B" pitchFamily="18" charset="-127"/>
              </a:defRPr>
            </a:lvl9pPr>
          </a:lstStyle>
          <a:p>
            <a:pPr fontAlgn="base">
              <a:spcBef>
                <a:spcPct val="0"/>
              </a:spcBef>
              <a:spcAft>
                <a:spcPct val="0"/>
              </a:spcAft>
              <a:buFont typeface="Arial" panose="020B0604020202020204" pitchFamily="34" charset="0"/>
              <a:buNone/>
              <a:defRPr/>
            </a:pPr>
            <a:fld id="{DAFBA3E7-C5F0-4C0A-BB0E-97C0835564B7}" type="slidenum">
              <a:rPr altLang="ko-KR" sz="1200" noProof="1" smtClean="0">
                <a:solidFill>
                  <a:srgbClr val="000000"/>
                </a:solidFill>
                <a:ea typeface="Malgun Gothic" panose="020B0503020000020004" charset="-127"/>
                <a:cs typeface="Arial" panose="020B0604020202020204"/>
                <a:sym typeface="Arial" panose="020B0604020202020204"/>
              </a:rPr>
              <a:pPr fontAlgn="base">
                <a:spcBef>
                  <a:spcPct val="0"/>
                </a:spcBef>
                <a:spcAft>
                  <a:spcPct val="0"/>
                </a:spcAft>
                <a:buFont typeface="Arial" panose="020B0604020202020204" pitchFamily="34" charset="0"/>
                <a:buNone/>
                <a:defRPr/>
              </a:pPr>
              <a:t>1</a:t>
            </a:fld>
            <a:endParaRPr lang="en-US" altLang="ko-KR" sz="1200" noProof="1">
              <a:solidFill>
                <a:srgbClr val="000000"/>
              </a:solidFill>
              <a:cs typeface="Arial" panose="020B0604020202020204"/>
              <a:sym typeface="Arial" panose="020B0604020202020204"/>
            </a:endParaRPr>
          </a:p>
        </p:txBody>
      </p:sp>
    </p:spTree>
    <p:extLst>
      <p:ext uri="{BB962C8B-B14F-4D97-AF65-F5344CB8AC3E}">
        <p14:creationId xmlns:p14="http://schemas.microsoft.com/office/powerpoint/2010/main" val="311476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A58C3F-2398-4859-A277-F678CF866937}" type="datetimeFigureOut">
              <a:rPr lang="en-US" smtClean="0"/>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417770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A58C3F-2398-4859-A277-F678CF866937}" type="datetimeFigureOut">
              <a:rPr lang="en-US" smtClean="0"/>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156607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A58C3F-2398-4859-A277-F678CF866937}" type="datetimeFigureOut">
              <a:rPr lang="en-US" smtClean="0"/>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244340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6969070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672534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7027852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1252231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972293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Tree>
    <p:extLst>
      <p:ext uri="{BB962C8B-B14F-4D97-AF65-F5344CB8AC3E}">
        <p14:creationId xmlns:p14="http://schemas.microsoft.com/office/powerpoint/2010/main" val="55581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232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671784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A58C3F-2398-4859-A277-F678CF866937}" type="datetimeFigureOut">
              <a:rPr lang="en-US" smtClean="0"/>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3391934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110165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210283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348851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pPr>
              <a:buClr>
                <a:srgbClr val="000000"/>
              </a:buClr>
              <a:buFont typeface="Arial" panose="020B0604020202020204"/>
              <a:buNone/>
            </a:pPr>
            <a:fld id="{FDE934FF-F4E1-47C5-9CA5-30A81DDE2BE4}" type="datetimeFigureOut">
              <a:rPr lang="en-US" sz="1400" kern="0">
                <a:solidFill>
                  <a:srgbClr val="000000"/>
                </a:solidFill>
                <a:latin typeface="Arial" panose="020B0604020202020204"/>
                <a:cs typeface="Arial" panose="020B0604020202020204"/>
                <a:sym typeface="Arial" panose="020B0604020202020204"/>
              </a:rPr>
              <a:pPr>
                <a:buClr>
                  <a:srgbClr val="000000"/>
                </a:buClr>
                <a:buFont typeface="Arial" panose="020B0604020202020204"/>
                <a:buNone/>
              </a:pPr>
              <a:t>27-Nov-23</a:t>
            </a:fld>
            <a:endParaRPr lang="en-US" sz="1400" kern="0">
              <a:solidFill>
                <a:srgbClr val="000000"/>
              </a:solidFill>
              <a:latin typeface="Arial" panose="020B0604020202020204"/>
              <a:cs typeface="Arial" panose="020B0604020202020204"/>
              <a:sym typeface="Arial" panose="020B0604020202020204"/>
            </a:endParaRPr>
          </a:p>
        </p:txBody>
      </p:sp>
      <p:sp>
        <p:nvSpPr>
          <p:cNvPr id="5" name="Footer Placeholder 4"/>
          <p:cNvSpPr>
            <a:spLocks noGrp="1"/>
          </p:cNvSpPr>
          <p:nvPr>
            <p:ph type="ftr" sz="quarter" idx="11"/>
          </p:nvPr>
        </p:nvSpPr>
        <p:spPr>
          <a:xfrm>
            <a:off x="4038600" y="6356350"/>
            <a:ext cx="4114800" cy="365125"/>
          </a:xfrm>
        </p:spPr>
        <p:txBody>
          <a:bodyPr/>
          <a:lstStyle/>
          <a:p>
            <a:pPr>
              <a:buClr>
                <a:srgbClr val="000000"/>
              </a:buClr>
              <a:buFont typeface="Arial" panose="020B0604020202020204"/>
              <a:buNone/>
            </a:pPr>
            <a:endParaRPr lang="en-US" sz="1400" kern="0">
              <a:solidFill>
                <a:srgbClr val="000000"/>
              </a:solidFill>
              <a:latin typeface="Arial" panose="020B0604020202020204"/>
              <a:cs typeface="Arial" panose="020B0604020202020204"/>
              <a:sym typeface="Arial" panose="020B0604020202020204"/>
            </a:endParaRPr>
          </a:p>
        </p:txBody>
      </p:sp>
      <p:sp>
        <p:nvSpPr>
          <p:cNvPr id="6" name="Slide Number Placeholder 5"/>
          <p:cNvSpPr>
            <a:spLocks noGrp="1"/>
          </p:cNvSpPr>
          <p:nvPr>
            <p:ph type="sldNum" sz="quarter" idx="12"/>
          </p:nvPr>
        </p:nvSpPr>
        <p:spPr>
          <a:xfrm>
            <a:off x="8610600" y="6356350"/>
            <a:ext cx="2743200" cy="365125"/>
          </a:xfrm>
        </p:spPr>
        <p:txBody>
          <a:bodyPr/>
          <a:lstStyle/>
          <a:p>
            <a:pPr>
              <a:buClr>
                <a:srgbClr val="000000"/>
              </a:buClr>
              <a:buFont typeface="Arial" panose="020B0604020202020204"/>
              <a:buNone/>
            </a:pPr>
            <a:fld id="{B3561BA9-CDCF-4958-B8AB-66F3BF063E13}" type="slidenum">
              <a:rPr lang="en-US" sz="1400" kern="0">
                <a:solidFill>
                  <a:srgbClr val="000000"/>
                </a:solidFill>
                <a:latin typeface="Arial" panose="020B0604020202020204"/>
                <a:cs typeface="Arial" panose="020B0604020202020204"/>
                <a:sym typeface="Arial" panose="020B0604020202020204"/>
              </a:rPr>
              <a:pPr>
                <a:buClr>
                  <a:srgbClr val="000000"/>
                </a:buClr>
                <a:buFont typeface="Arial" panose="020B0604020202020204"/>
                <a:buNone/>
              </a:pPr>
              <a:t>‹#›</a:t>
            </a:fld>
            <a:endParaRPr lang="en-US" sz="14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3287196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A58C3F-2398-4859-A277-F678CF866937}" type="datetimeFigureOut">
              <a:rPr lang="en-US" smtClean="0"/>
              <a:t>27-Nov-23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101717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A58C3F-2398-4859-A277-F678CF866937}" type="datetimeFigureOut">
              <a:rPr lang="en-US" smtClean="0"/>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112829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A58C3F-2398-4859-A277-F678CF866937}" type="datetimeFigureOut">
              <a:rPr lang="en-US" smtClean="0"/>
              <a:t>27-Nov-23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229445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A58C3F-2398-4859-A277-F678CF866937}" type="datetimeFigureOut">
              <a:rPr lang="en-US" smtClean="0"/>
              <a:t>27-Nov-23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1549950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58C3F-2398-4859-A277-F678CF866937}" type="datetimeFigureOut">
              <a:rPr lang="en-US" smtClean="0"/>
              <a:t>27-Nov-23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297272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A58C3F-2398-4859-A277-F678CF866937}" type="datetimeFigureOut">
              <a:rPr lang="en-US" smtClean="0"/>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2352644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A58C3F-2398-4859-A277-F678CF866937}" type="datetimeFigureOut">
              <a:rPr lang="en-US" smtClean="0"/>
              <a:t>27-Nov-23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4B634-671A-4F22-80D3-54310F22031C}" type="slidenum">
              <a:rPr lang="en-US" smtClean="0"/>
              <a:t>‹#›</a:t>
            </a:fld>
            <a:endParaRPr lang="en-US"/>
          </a:p>
        </p:txBody>
      </p:sp>
    </p:spTree>
    <p:extLst>
      <p:ext uri="{BB962C8B-B14F-4D97-AF65-F5344CB8AC3E}">
        <p14:creationId xmlns:p14="http://schemas.microsoft.com/office/powerpoint/2010/main" val="1152803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58C3F-2398-4859-A277-F678CF866937}" type="datetimeFigureOut">
              <a:rPr lang="en-US" smtClean="0"/>
              <a:t>27-Nov-23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4B634-671A-4F22-80D3-54310F22031C}" type="slidenum">
              <a:rPr lang="en-US" smtClean="0"/>
              <a:t>‹#›</a:t>
            </a:fld>
            <a:endParaRPr lang="en-US"/>
          </a:p>
        </p:txBody>
      </p:sp>
    </p:spTree>
    <p:extLst>
      <p:ext uri="{BB962C8B-B14F-4D97-AF65-F5344CB8AC3E}">
        <p14:creationId xmlns:p14="http://schemas.microsoft.com/office/powerpoint/2010/main" val="277968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4">
            <a:extLst>
              <a:ext uri="{28A0092B-C50C-407E-A947-70E740481C1C}">
                <a14:useLocalDpi xmlns:a14="http://schemas.microsoft.com/office/drawing/2010/main" val="0"/>
              </a:ext>
            </a:extLst>
          </a:blip>
          <a:srcRect t="777" b="65930"/>
          <a:stretch>
            <a:fillRect/>
          </a:stretch>
        </p:blipFill>
        <p:spPr bwMode="auto">
          <a:xfrm>
            <a:off x="0" y="330200"/>
            <a:ext cx="12192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155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85;p1"/>
          <p:cNvSpPr txBox="1">
            <a:spLocks noGrp="1"/>
          </p:cNvSpPr>
          <p:nvPr>
            <p:ph type="subTitle" idx="1"/>
          </p:nvPr>
        </p:nvSpPr>
        <p:spPr>
          <a:xfrm>
            <a:off x="1198628" y="928541"/>
            <a:ext cx="8954220" cy="1702157"/>
          </a:xfrm>
          <a:prstGeom prst="rect">
            <a:avLst/>
          </a:prstGeom>
          <a:noFill/>
          <a:ln>
            <a:noFill/>
          </a:ln>
        </p:spPr>
        <p:txBody>
          <a:bodyPr spcFirstLastPara="1" wrap="square" lIns="91425" tIns="45700" rIns="91425" bIns="45700" anchor="t" anchorCtr="0">
            <a:normAutofit/>
          </a:bodyPr>
          <a:lstStyle/>
          <a:p>
            <a:pPr marL="0" marR="0">
              <a:lnSpc>
                <a:spcPct val="107000"/>
              </a:lnSpc>
              <a:spcBef>
                <a:spcPts val="0"/>
              </a:spcBef>
              <a:spcAft>
                <a:spcPts val="800"/>
              </a:spcAft>
            </a:pPr>
            <a:r>
              <a:rPr lang="en-US" sz="3600" b="1" dirty="0">
                <a:latin typeface="Times New Roman" panose="02020603050405020304" pitchFamily="18" charset="0"/>
                <a:cs typeface="Times New Roman" panose="02020603050405020304" pitchFamily="18" charset="0"/>
              </a:rPr>
              <a:t>Himalaya Geo-Labs and Solutions</a:t>
            </a:r>
            <a:endParaRPr lang="en-US" sz="36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703831" y="5695631"/>
            <a:ext cx="11206373" cy="1162369"/>
          </a:xfrm>
          <a:prstGeom prst="rect">
            <a:avLst/>
          </a:prstGeom>
          <a:noFill/>
        </p:spPr>
        <p:txBody>
          <a:bodyPr wrap="square" rtlCol="0">
            <a:spAutoFit/>
          </a:bodyPr>
          <a:lstStyle/>
          <a:p>
            <a:pPr algn="ctr">
              <a:lnSpc>
                <a:spcPct val="90000"/>
              </a:lnSpc>
              <a:spcBef>
                <a:spcPts val="1000"/>
              </a:spcBef>
              <a:buClr>
                <a:srgbClr val="000000"/>
              </a:buClr>
              <a:buSzPts val="2400"/>
              <a:buFont typeface="Arial" panose="020B0604020202020204"/>
              <a:buNone/>
            </a:pPr>
            <a:r>
              <a:rPr lang="en-US" sz="2800" b="1" kern="0" dirty="0">
                <a:solidFill>
                  <a:srgbClr val="000000"/>
                </a:solidFill>
                <a:latin typeface="Times New Roman" panose="02020603050405020304" pitchFamily="18" charset="0"/>
                <a:cs typeface="Times New Roman" panose="02020603050405020304" pitchFamily="18" charset="0"/>
                <a:sym typeface="Arial" panose="020B0604020202020204"/>
              </a:rPr>
              <a:t>Presented to</a:t>
            </a:r>
            <a:r>
              <a:rPr lang="en-US" sz="2000" kern="0" dirty="0">
                <a:solidFill>
                  <a:srgbClr val="000000"/>
                </a:solidFill>
                <a:latin typeface="Times New Roman" panose="02020603050405020304" pitchFamily="18" charset="0"/>
                <a:cs typeface="Times New Roman" panose="02020603050405020304" pitchFamily="18" charset="0"/>
                <a:sym typeface="Arial" panose="020B0604020202020204"/>
              </a:rPr>
              <a:t>: Honorable Sectary Home and prison</a:t>
            </a:r>
            <a:br>
              <a:rPr lang="en-US" sz="2000" kern="0" dirty="0">
                <a:solidFill>
                  <a:srgbClr val="000000"/>
                </a:solidFill>
                <a:latin typeface="Times New Roman" panose="02020603050405020304" pitchFamily="18" charset="0"/>
                <a:cs typeface="Times New Roman" panose="02020603050405020304" pitchFamily="18" charset="0"/>
                <a:sym typeface="Arial" panose="020B0604020202020204"/>
              </a:rPr>
            </a:br>
            <a:r>
              <a:rPr lang="en-US" sz="2000" kern="0" dirty="0">
                <a:solidFill>
                  <a:srgbClr val="000000"/>
                </a:solidFill>
                <a:latin typeface="Times New Roman" panose="02020603050405020304" pitchFamily="18" charset="0"/>
                <a:cs typeface="Times New Roman" panose="02020603050405020304" pitchFamily="18" charset="0"/>
                <a:sym typeface="Arial" panose="020B0604020202020204"/>
              </a:rPr>
              <a:t>Presented By: Himalaya Geo-Labs and Solutions</a:t>
            </a:r>
          </a:p>
          <a:p>
            <a:pPr algn="ctr">
              <a:lnSpc>
                <a:spcPct val="90000"/>
              </a:lnSpc>
              <a:spcBef>
                <a:spcPts val="1000"/>
              </a:spcBef>
              <a:buClr>
                <a:srgbClr val="000000"/>
              </a:buClr>
              <a:buSzPts val="2400"/>
              <a:buFont typeface="Arial" panose="020B0604020202020204"/>
              <a:buNone/>
            </a:pPr>
            <a:endParaRPr lang="en-US" sz="20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7" name="TextBox 6"/>
          <p:cNvSpPr txBox="1"/>
          <p:nvPr/>
        </p:nvSpPr>
        <p:spPr>
          <a:xfrm>
            <a:off x="2936151" y="1652097"/>
            <a:ext cx="4862998" cy="369332"/>
          </a:xfrm>
          <a:prstGeom prst="rect">
            <a:avLst/>
          </a:prstGeom>
          <a:noFill/>
        </p:spPr>
        <p:txBody>
          <a:bodyPr wrap="square" rtlCol="0">
            <a:spAutoFit/>
          </a:bodyPr>
          <a:lstStyle/>
          <a:p>
            <a:pPr algn="ctr">
              <a:lnSpc>
                <a:spcPct val="90000"/>
              </a:lnSpc>
              <a:spcBef>
                <a:spcPts val="1000"/>
              </a:spcBef>
              <a:buClr>
                <a:srgbClr val="000000"/>
              </a:buClr>
              <a:buSzPts val="2400"/>
              <a:buFont typeface="Arial" panose="020B0604020202020204"/>
              <a:buNone/>
            </a:pPr>
            <a:r>
              <a:rPr lang="en-US" sz="2000" b="1" kern="0" dirty="0">
                <a:solidFill>
                  <a:srgbClr val="C00000"/>
                </a:solidFill>
                <a:latin typeface="Sitka Heading" pitchFamily="2" charset="0"/>
                <a:cs typeface="Times New Roman" panose="02020603050405020304" pitchFamily="18" charset="0"/>
                <a:sym typeface="Arial" panose="020B0604020202020204"/>
              </a:rPr>
              <a:t>Innovating solutions for a dynamic world</a:t>
            </a:r>
          </a:p>
        </p:txBody>
      </p:sp>
      <p:sp>
        <p:nvSpPr>
          <p:cNvPr id="12" name="TextBox 11"/>
          <p:cNvSpPr txBox="1"/>
          <p:nvPr/>
        </p:nvSpPr>
        <p:spPr>
          <a:xfrm>
            <a:off x="11628408" y="310552"/>
            <a:ext cx="563592" cy="549497"/>
          </a:xfrm>
          <a:prstGeom prst="rect">
            <a:avLst/>
          </a:prstGeom>
          <a:solidFill>
            <a:schemeClr val="bg1"/>
          </a:solidFill>
        </p:spPr>
        <p:txBody>
          <a:bodyPr wrap="square" rtlCol="0">
            <a:spAutoFit/>
          </a:bodyPr>
          <a:lstStyle/>
          <a:p>
            <a:pPr>
              <a:buClr>
                <a:srgbClr val="000000"/>
              </a:buClr>
              <a:buFont typeface="Arial" panose="020B0604020202020204"/>
              <a:buNone/>
            </a:pPr>
            <a:endParaRPr lang="en-US" sz="1400" kern="0" dirty="0">
              <a:solidFill>
                <a:srgbClr val="000000"/>
              </a:solidFill>
              <a:latin typeface="Arial" panose="020B0604020202020204"/>
              <a:cs typeface="Arial" panose="020B0604020202020204"/>
              <a:sym typeface="Arial" panose="020B0604020202020204"/>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19" name="Rectangle 18"/>
          <p:cNvSpPr/>
          <p:nvPr/>
        </p:nvSpPr>
        <p:spPr>
          <a:xfrm>
            <a:off x="1580687" y="2294589"/>
            <a:ext cx="8539265" cy="1384995"/>
          </a:xfrm>
          <a:prstGeom prst="rect">
            <a:avLst/>
          </a:prstGeom>
        </p:spPr>
        <p:txBody>
          <a:bodyPr wrap="square">
            <a:spAutoFit/>
          </a:bodyPr>
          <a:lstStyle/>
          <a:p>
            <a:pPr algn="ctr">
              <a:buClr>
                <a:srgbClr val="000000"/>
              </a:buClr>
              <a:buFont typeface="Arial" panose="020B0604020202020204"/>
              <a:buNone/>
            </a:pPr>
            <a:r>
              <a:rPr lang="en-US" sz="2800" b="1" kern="0" dirty="0">
                <a:solidFill>
                  <a:srgbClr val="000000"/>
                </a:solidFill>
                <a:latin typeface="Times New Roman" panose="02020603050405020304" pitchFamily="18" charset="0"/>
                <a:cs typeface="Times New Roman" panose="02020603050405020304" pitchFamily="18" charset="0"/>
                <a:sym typeface="Arial" panose="020B0604020202020204"/>
              </a:rPr>
              <a:t>Project Title: Proposed mobile application and website </a:t>
            </a:r>
          </a:p>
          <a:p>
            <a:pPr algn="ctr">
              <a:buClr>
                <a:srgbClr val="000000"/>
              </a:buClr>
              <a:buFont typeface="Arial" panose="020B0604020202020204"/>
              <a:buNone/>
            </a:pPr>
            <a:r>
              <a:rPr lang="en-US" sz="2800" b="1" kern="0" dirty="0">
                <a:solidFill>
                  <a:srgbClr val="000000"/>
                </a:solidFill>
                <a:latin typeface="Times New Roman" panose="02020603050405020304" pitchFamily="18" charset="0"/>
                <a:cs typeface="Times New Roman" panose="02020603050405020304" pitchFamily="18" charset="0"/>
                <a:sym typeface="Arial" panose="020B0604020202020204"/>
              </a:rPr>
              <a:t>(Guardian Watch</a:t>
            </a:r>
            <a:r>
              <a:rPr lang="en-US" sz="2800" b="1" kern="0" dirty="0" smtClean="0">
                <a:solidFill>
                  <a:srgbClr val="000000"/>
                </a:solidFill>
                <a:latin typeface="Times New Roman" panose="02020603050405020304" pitchFamily="18" charset="0"/>
                <a:cs typeface="Times New Roman" panose="02020603050405020304" pitchFamily="18" charset="0"/>
                <a:sym typeface="Arial" panose="020B0604020202020204"/>
              </a:rPr>
              <a:t>)</a:t>
            </a:r>
          </a:p>
          <a:p>
            <a:pPr algn="ctr">
              <a:buClr>
                <a:srgbClr val="000000"/>
              </a:buClr>
              <a:buFont typeface="Arial" panose="020B0604020202020204"/>
              <a:buNone/>
            </a:pPr>
            <a:endParaRPr lang="en-US" sz="2800" b="1"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pic>
        <p:nvPicPr>
          <p:cNvPr id="10" name="Picture 4" descr="Globe rotating with Seismic site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50227" y="3613666"/>
            <a:ext cx="2064528" cy="206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677917" y="3213556"/>
            <a:ext cx="4609147" cy="400110"/>
          </a:xfrm>
          <a:prstGeom prst="rect">
            <a:avLst/>
          </a:prstGeom>
        </p:spPr>
        <p:txBody>
          <a:bodyPr wrap="none">
            <a:spAutoFit/>
          </a:bodyPr>
          <a:lstStyle/>
          <a:p>
            <a:r>
              <a:rPr lang="en-US" sz="2000" b="1" u="sng" dirty="0" smtClean="0">
                <a:latin typeface="Times New Roman" panose="02020603050405020304" pitchFamily="18" charset="0"/>
                <a:cs typeface="Times New Roman" panose="02020603050405020304" pitchFamily="18" charset="0"/>
              </a:rPr>
              <a:t>Bridging Citizens and Law Enforcement</a:t>
            </a:r>
            <a:endParaRPr lang="en-US"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623339"/>
      </p:ext>
    </p:extLst>
  </p:cSld>
  <p:clrMapOvr>
    <a:masterClrMapping/>
  </p:clrMapOvr>
  <p:transition advTm="1028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23567" y="201979"/>
            <a:ext cx="6252519" cy="5478423"/>
          </a:xfrm>
          <a:prstGeom prst="rect">
            <a:avLst/>
          </a:prstGeom>
        </p:spPr>
        <p:txBody>
          <a:bodyPr wrap="square">
            <a:spAutoFit/>
          </a:bodyPr>
          <a:lstStyle/>
          <a:p>
            <a:r>
              <a:rPr lang="en-US" b="1" dirty="0" smtClean="0">
                <a:latin typeface="+mj-lt"/>
              </a:rPr>
              <a:t>Database Management</a:t>
            </a:r>
          </a:p>
          <a:p>
            <a:r>
              <a:rPr lang="en-US" sz="1400" b="1" u="sng" dirty="0" smtClean="0">
                <a:latin typeface="+mj-lt"/>
              </a:rPr>
              <a:t>Empowering Law Enforcement Through Robust Database Management</a:t>
            </a:r>
          </a:p>
          <a:p>
            <a:endParaRPr lang="en-US" sz="1200" dirty="0" smtClean="0">
              <a:latin typeface="+mj-lt"/>
            </a:endParaRPr>
          </a:p>
          <a:p>
            <a:r>
              <a:rPr lang="en-US" sz="1200" b="1" dirty="0" smtClean="0">
                <a:latin typeface="+mj-lt"/>
              </a:rPr>
              <a:t>Content:</a:t>
            </a:r>
          </a:p>
          <a:p>
            <a:r>
              <a:rPr lang="en-US" sz="1200" b="1" dirty="0" smtClean="0">
                <a:latin typeface="+mj-lt"/>
              </a:rPr>
              <a:t>Centralized Database:</a:t>
            </a:r>
          </a:p>
          <a:p>
            <a:endParaRPr lang="en-US" sz="1200" dirty="0" smtClean="0">
              <a:latin typeface="+mj-lt"/>
            </a:endParaRPr>
          </a:p>
          <a:p>
            <a:pPr>
              <a:lnSpc>
                <a:spcPct val="150000"/>
              </a:lnSpc>
            </a:pPr>
            <a:r>
              <a:rPr lang="en-US" sz="1200" dirty="0" smtClean="0">
                <a:latin typeface="+mj-lt"/>
              </a:rPr>
              <a:t>Secure Web-Based Hub: Guardian Watch's centralized, secure database is hosted at the police department's headquarters.</a:t>
            </a:r>
          </a:p>
          <a:p>
            <a:pPr>
              <a:lnSpc>
                <a:spcPct val="150000"/>
              </a:lnSpc>
            </a:pPr>
            <a:r>
              <a:rPr lang="en-US" sz="1200" dirty="0" smtClean="0">
                <a:latin typeface="+mj-lt"/>
              </a:rPr>
              <a:t>Comprehensive Record: All reported incidents are systematically stored, creating a comprehensive and easily accessible record.</a:t>
            </a:r>
          </a:p>
          <a:p>
            <a:pPr>
              <a:lnSpc>
                <a:spcPct val="150000"/>
              </a:lnSpc>
            </a:pPr>
            <a:r>
              <a:rPr lang="en-US" sz="1200" dirty="0" smtClean="0">
                <a:latin typeface="+mj-lt"/>
              </a:rPr>
              <a:t>Efficient Incident Analysis:</a:t>
            </a:r>
          </a:p>
          <a:p>
            <a:pPr>
              <a:lnSpc>
                <a:spcPct val="150000"/>
              </a:lnSpc>
            </a:pPr>
            <a:endParaRPr lang="en-US" sz="1200" dirty="0" smtClean="0">
              <a:latin typeface="+mj-lt"/>
            </a:endParaRPr>
          </a:p>
          <a:p>
            <a:pPr>
              <a:lnSpc>
                <a:spcPct val="150000"/>
              </a:lnSpc>
            </a:pPr>
            <a:r>
              <a:rPr lang="en-US" sz="1200" dirty="0" smtClean="0">
                <a:latin typeface="+mj-lt"/>
              </a:rPr>
              <a:t>Search and Filter Options: Law enforcement can utilize search and filter options for efficient incident analysis.</a:t>
            </a:r>
          </a:p>
          <a:p>
            <a:pPr>
              <a:lnSpc>
                <a:spcPct val="150000"/>
              </a:lnSpc>
            </a:pPr>
            <a:r>
              <a:rPr lang="en-US" sz="1200" dirty="0" smtClean="0">
                <a:latin typeface="+mj-lt"/>
              </a:rPr>
              <a:t>Timely Responses: Quick access to incident data enables law enforcement to respond promptly to reported incidents.</a:t>
            </a:r>
          </a:p>
          <a:p>
            <a:pPr>
              <a:lnSpc>
                <a:spcPct val="150000"/>
              </a:lnSpc>
            </a:pPr>
            <a:r>
              <a:rPr lang="en-US" sz="1200" dirty="0" smtClean="0">
                <a:latin typeface="+mj-lt"/>
              </a:rPr>
              <a:t>Strategic Planning:</a:t>
            </a:r>
          </a:p>
          <a:p>
            <a:pPr>
              <a:lnSpc>
                <a:spcPct val="150000"/>
              </a:lnSpc>
            </a:pPr>
            <a:endParaRPr lang="en-US" sz="1200" dirty="0" smtClean="0">
              <a:latin typeface="+mj-lt"/>
            </a:endParaRPr>
          </a:p>
          <a:p>
            <a:pPr>
              <a:lnSpc>
                <a:spcPct val="150000"/>
              </a:lnSpc>
            </a:pPr>
            <a:r>
              <a:rPr lang="en-US" sz="1200" dirty="0" smtClean="0">
                <a:latin typeface="+mj-lt"/>
              </a:rPr>
              <a:t>Data-Driven Policing: The database serves as a foundation for data-driven policing strategies.</a:t>
            </a:r>
          </a:p>
          <a:p>
            <a:pPr>
              <a:lnSpc>
                <a:spcPct val="150000"/>
              </a:lnSpc>
            </a:pPr>
            <a:r>
              <a:rPr lang="en-US" sz="1200" dirty="0" smtClean="0">
                <a:latin typeface="+mj-lt"/>
              </a:rPr>
              <a:t>Identifying Trends: Law enforcement can identify patterns and trends to allocate resources strategically.</a:t>
            </a:r>
            <a:endParaRPr lang="en-US" sz="12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116" y="1875137"/>
            <a:ext cx="5210175" cy="4343400"/>
          </a:xfrm>
          <a:prstGeom prst="rect">
            <a:avLst/>
          </a:prstGeom>
        </p:spPr>
      </p:pic>
    </p:spTree>
    <p:extLst>
      <p:ext uri="{BB962C8B-B14F-4D97-AF65-F5344CB8AC3E}">
        <p14:creationId xmlns:p14="http://schemas.microsoft.com/office/powerpoint/2010/main" val="599826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72995" y="182414"/>
            <a:ext cx="4707924" cy="5755422"/>
          </a:xfrm>
          <a:prstGeom prst="rect">
            <a:avLst/>
          </a:prstGeom>
        </p:spPr>
        <p:txBody>
          <a:bodyPr wrap="square">
            <a:spAutoFit/>
          </a:bodyPr>
          <a:lstStyle/>
          <a:p>
            <a:r>
              <a:rPr lang="en-US" b="1" dirty="0" smtClean="0">
                <a:latin typeface="+mj-lt"/>
              </a:rPr>
              <a:t>Community Engagement</a:t>
            </a:r>
          </a:p>
          <a:p>
            <a:r>
              <a:rPr lang="en-US" sz="1400" b="1" u="sng" dirty="0" smtClean="0">
                <a:latin typeface="+mj-lt"/>
              </a:rPr>
              <a:t>Fostering Community Collaboration with GuardianWatch</a:t>
            </a:r>
          </a:p>
          <a:p>
            <a:endParaRPr lang="en-US" sz="1200" dirty="0" smtClean="0"/>
          </a:p>
          <a:p>
            <a:r>
              <a:rPr lang="en-US" sz="1200" b="1" dirty="0" smtClean="0">
                <a:latin typeface="+mj-lt"/>
              </a:rPr>
              <a:t>Content:</a:t>
            </a:r>
          </a:p>
          <a:p>
            <a:r>
              <a:rPr lang="en-US" sz="1200" b="1" dirty="0" smtClean="0">
                <a:latin typeface="+mj-lt"/>
              </a:rPr>
              <a:t>Community Bulletin Board:</a:t>
            </a:r>
          </a:p>
          <a:p>
            <a:endParaRPr lang="en-US" sz="1200" dirty="0" smtClean="0">
              <a:latin typeface="+mj-lt"/>
            </a:endParaRPr>
          </a:p>
          <a:p>
            <a:pPr>
              <a:lnSpc>
                <a:spcPct val="150000"/>
              </a:lnSpc>
            </a:pPr>
            <a:r>
              <a:rPr lang="en-US" sz="1200" dirty="0" smtClean="0">
                <a:latin typeface="+mj-lt"/>
              </a:rPr>
              <a:t>Interactive Platform: GuardianWatch features a community bulletin board.</a:t>
            </a:r>
          </a:p>
          <a:p>
            <a:pPr>
              <a:lnSpc>
                <a:spcPct val="150000"/>
              </a:lnSpc>
            </a:pPr>
            <a:r>
              <a:rPr lang="en-US" sz="1200" dirty="0" smtClean="0">
                <a:latin typeface="+mj-lt"/>
              </a:rPr>
              <a:t>Sharing Information: Residents can share safety tips, crime prevention advice, and updates on resolved incidents.</a:t>
            </a:r>
          </a:p>
          <a:p>
            <a:pPr>
              <a:lnSpc>
                <a:spcPct val="150000"/>
              </a:lnSpc>
            </a:pPr>
            <a:r>
              <a:rPr lang="en-US" sz="1200" dirty="0" smtClean="0">
                <a:latin typeface="+mj-lt"/>
              </a:rPr>
              <a:t>Promoting Collaboration:</a:t>
            </a:r>
          </a:p>
          <a:p>
            <a:pPr>
              <a:lnSpc>
                <a:spcPct val="150000"/>
              </a:lnSpc>
            </a:pPr>
            <a:endParaRPr lang="en-US" sz="1200" dirty="0" smtClean="0">
              <a:latin typeface="+mj-lt"/>
            </a:endParaRPr>
          </a:p>
          <a:p>
            <a:pPr>
              <a:lnSpc>
                <a:spcPct val="150000"/>
              </a:lnSpc>
            </a:pPr>
            <a:r>
              <a:rPr lang="en-US" sz="1200" dirty="0" smtClean="0">
                <a:latin typeface="+mj-lt"/>
              </a:rPr>
              <a:t>Open Discussions: Users can engage in discussions, fostering a sense of community awareness.</a:t>
            </a:r>
          </a:p>
          <a:p>
            <a:pPr>
              <a:lnSpc>
                <a:spcPct val="150000"/>
              </a:lnSpc>
            </a:pPr>
            <a:r>
              <a:rPr lang="en-US" sz="1200" dirty="0" smtClean="0">
                <a:latin typeface="+mj-lt"/>
              </a:rPr>
              <a:t>Collaborative Efforts: The bulletin board promotes collaboration between citizens and law enforcement.</a:t>
            </a:r>
          </a:p>
          <a:p>
            <a:pPr>
              <a:lnSpc>
                <a:spcPct val="150000"/>
              </a:lnSpc>
            </a:pPr>
            <a:r>
              <a:rPr lang="en-US" sz="1200" dirty="0" smtClean="0">
                <a:latin typeface="+mj-lt"/>
              </a:rPr>
              <a:t>Visuals of Community Discussions:</a:t>
            </a:r>
          </a:p>
          <a:p>
            <a:pPr>
              <a:lnSpc>
                <a:spcPct val="150000"/>
              </a:lnSpc>
            </a:pPr>
            <a:endParaRPr lang="en-US" sz="1200" dirty="0" smtClean="0">
              <a:latin typeface="+mj-lt"/>
            </a:endParaRPr>
          </a:p>
          <a:p>
            <a:pPr>
              <a:lnSpc>
                <a:spcPct val="150000"/>
              </a:lnSpc>
            </a:pPr>
            <a:r>
              <a:rPr lang="en-US" sz="1200" dirty="0" smtClean="0">
                <a:latin typeface="+mj-lt"/>
              </a:rPr>
              <a:t>Screenshots: Display visuals of community members actively participating in discussions.</a:t>
            </a:r>
          </a:p>
          <a:p>
            <a:pPr>
              <a:lnSpc>
                <a:spcPct val="150000"/>
              </a:lnSpc>
            </a:pPr>
            <a:r>
              <a:rPr lang="en-US" sz="1200" dirty="0" smtClean="0">
                <a:latin typeface="+mj-lt"/>
              </a:rPr>
              <a:t>User Collaboration: Showcase examples of how users collaborate on the platform.</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552" y="182414"/>
            <a:ext cx="3566159" cy="356615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389" y="4017302"/>
            <a:ext cx="5634681" cy="2539363"/>
          </a:xfrm>
          <a:prstGeom prst="rect">
            <a:avLst/>
          </a:prstGeom>
        </p:spPr>
      </p:pic>
    </p:spTree>
    <p:extLst>
      <p:ext uri="{BB962C8B-B14F-4D97-AF65-F5344CB8AC3E}">
        <p14:creationId xmlns:p14="http://schemas.microsoft.com/office/powerpoint/2010/main" val="1528214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247135" y="176746"/>
            <a:ext cx="11219935" cy="4739759"/>
          </a:xfrm>
          <a:prstGeom prst="rect">
            <a:avLst/>
          </a:prstGeom>
        </p:spPr>
        <p:txBody>
          <a:bodyPr wrap="square">
            <a:spAutoFit/>
          </a:bodyPr>
          <a:lstStyle/>
          <a:p>
            <a:r>
              <a:rPr lang="en-US" b="1" dirty="0" smtClean="0">
                <a:latin typeface="+mj-lt"/>
              </a:rPr>
              <a:t>Incident Reporting Features</a:t>
            </a:r>
          </a:p>
          <a:p>
            <a:r>
              <a:rPr lang="en-US" sz="1400" b="1" u="sng" dirty="0" smtClean="0">
                <a:latin typeface="+mj-lt"/>
              </a:rPr>
              <a:t>Enhancing Incident Reporting with GuardianWatch</a:t>
            </a:r>
          </a:p>
          <a:p>
            <a:endParaRPr lang="en-US" sz="1200" dirty="0" smtClean="0"/>
          </a:p>
          <a:p>
            <a:r>
              <a:rPr lang="en-US" sz="1200" b="1" dirty="0" smtClean="0">
                <a:latin typeface="+mj-lt"/>
              </a:rPr>
              <a:t>Incident Reporting:</a:t>
            </a:r>
          </a:p>
          <a:p>
            <a:endParaRPr lang="en-US" sz="1200" dirty="0" smtClean="0">
              <a:latin typeface="+mj-lt"/>
            </a:endParaRPr>
          </a:p>
          <a:p>
            <a:pPr>
              <a:lnSpc>
                <a:spcPct val="150000"/>
              </a:lnSpc>
            </a:pPr>
            <a:r>
              <a:rPr lang="en-US" sz="1200" dirty="0" smtClean="0">
                <a:latin typeface="+mj-lt"/>
              </a:rPr>
              <a:t>Capture Evidence: Users can report incidents by capturing photos or videos using the in-app camera.</a:t>
            </a:r>
          </a:p>
          <a:p>
            <a:pPr>
              <a:lnSpc>
                <a:spcPct val="150000"/>
              </a:lnSpc>
            </a:pPr>
            <a:r>
              <a:rPr lang="en-US" sz="1200" dirty="0" smtClean="0">
                <a:latin typeface="+mj-lt"/>
              </a:rPr>
              <a:t>Detailed Descriptions: Include a brief description of the incident, providing relevant details.</a:t>
            </a:r>
          </a:p>
          <a:p>
            <a:pPr>
              <a:lnSpc>
                <a:spcPct val="150000"/>
              </a:lnSpc>
            </a:pPr>
            <a:r>
              <a:rPr lang="en-US" sz="1200" dirty="0" smtClean="0">
                <a:latin typeface="+mj-lt"/>
              </a:rPr>
              <a:t>Categorization for Classification:</a:t>
            </a:r>
          </a:p>
          <a:p>
            <a:pPr>
              <a:lnSpc>
                <a:spcPct val="150000"/>
              </a:lnSpc>
            </a:pPr>
            <a:endParaRPr lang="en-US" sz="1200" dirty="0" smtClean="0">
              <a:latin typeface="+mj-lt"/>
            </a:endParaRPr>
          </a:p>
          <a:p>
            <a:pPr>
              <a:lnSpc>
                <a:spcPct val="150000"/>
              </a:lnSpc>
            </a:pPr>
            <a:r>
              <a:rPr lang="en-US" sz="1200" dirty="0" smtClean="0">
                <a:latin typeface="+mj-lt"/>
              </a:rPr>
              <a:t>Enhanced Classification: Users have the option to categorize incidents (e.g., theft, vandalism, assault) for better classification and streamlined analysis.</a:t>
            </a:r>
          </a:p>
          <a:p>
            <a:pPr>
              <a:lnSpc>
                <a:spcPct val="150000"/>
              </a:lnSpc>
            </a:pPr>
            <a:r>
              <a:rPr lang="en-US" sz="1200" dirty="0" smtClean="0">
                <a:latin typeface="+mj-lt"/>
              </a:rPr>
              <a:t>Location Tagging:</a:t>
            </a:r>
          </a:p>
          <a:p>
            <a:pPr>
              <a:lnSpc>
                <a:spcPct val="150000"/>
              </a:lnSpc>
            </a:pPr>
            <a:endParaRPr lang="en-US" sz="1200" dirty="0" smtClean="0">
              <a:latin typeface="+mj-lt"/>
            </a:endParaRPr>
          </a:p>
          <a:p>
            <a:pPr>
              <a:lnSpc>
                <a:spcPct val="150000"/>
              </a:lnSpc>
            </a:pPr>
            <a:r>
              <a:rPr lang="en-US" sz="1200" dirty="0" smtClean="0">
                <a:latin typeface="+mj-lt"/>
              </a:rPr>
              <a:t>Automatic GPS Attachment: The app automatically attaches the GPS location to the reported incident, ensuring accurate mapping.</a:t>
            </a:r>
          </a:p>
          <a:p>
            <a:pPr>
              <a:lnSpc>
                <a:spcPct val="150000"/>
              </a:lnSpc>
            </a:pPr>
            <a:r>
              <a:rPr lang="en-US" sz="1200" dirty="0" smtClean="0">
                <a:latin typeface="+mj-lt"/>
              </a:rPr>
              <a:t>Manual Input Option: Users can also manually input additional details about the location if needed.</a:t>
            </a:r>
          </a:p>
          <a:p>
            <a:pPr>
              <a:lnSpc>
                <a:spcPct val="150000"/>
              </a:lnSpc>
            </a:pPr>
            <a:r>
              <a:rPr lang="en-US" sz="1200" dirty="0" smtClean="0">
                <a:latin typeface="+mj-lt"/>
              </a:rPr>
              <a:t>Real-Time Alerts:</a:t>
            </a:r>
          </a:p>
          <a:p>
            <a:pPr>
              <a:lnSpc>
                <a:spcPct val="150000"/>
              </a:lnSpc>
            </a:pPr>
            <a:endParaRPr lang="en-US" sz="1200" dirty="0" smtClean="0">
              <a:latin typeface="+mj-lt"/>
            </a:endParaRPr>
          </a:p>
          <a:p>
            <a:pPr>
              <a:lnSpc>
                <a:spcPct val="150000"/>
              </a:lnSpc>
            </a:pPr>
            <a:r>
              <a:rPr lang="en-US" sz="1200" dirty="0" smtClean="0">
                <a:latin typeface="+mj-lt"/>
              </a:rPr>
              <a:t>Prompt Notifications: Once an incident is reported, GuardianWatch sends real-time alerts to the relevant authorities.</a:t>
            </a:r>
          </a:p>
          <a:p>
            <a:pPr>
              <a:lnSpc>
                <a:spcPct val="150000"/>
              </a:lnSpc>
            </a:pPr>
            <a:r>
              <a:rPr lang="en-US" sz="1200" dirty="0" smtClean="0">
                <a:latin typeface="+mj-lt"/>
              </a:rPr>
              <a:t>Efficient Communication: Police officers receive immediate notifications with details of the incident and its location.</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280" y="4192545"/>
            <a:ext cx="8219071" cy="3238500"/>
          </a:xfrm>
          <a:prstGeom prst="rect">
            <a:avLst/>
          </a:prstGeom>
        </p:spPr>
      </p:pic>
    </p:spTree>
    <p:extLst>
      <p:ext uri="{BB962C8B-B14F-4D97-AF65-F5344CB8AC3E}">
        <p14:creationId xmlns:p14="http://schemas.microsoft.com/office/powerpoint/2010/main" val="3615604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11211" y="172994"/>
            <a:ext cx="9712411" cy="3354765"/>
          </a:xfrm>
          <a:prstGeom prst="rect">
            <a:avLst/>
          </a:prstGeom>
        </p:spPr>
        <p:txBody>
          <a:bodyPr wrap="square">
            <a:spAutoFit/>
          </a:bodyPr>
          <a:lstStyle/>
          <a:p>
            <a:r>
              <a:rPr lang="en-US" b="1" dirty="0" smtClean="0">
                <a:latin typeface="+mj-lt"/>
              </a:rPr>
              <a:t>Community Policing Partnerships</a:t>
            </a:r>
          </a:p>
          <a:p>
            <a:r>
              <a:rPr lang="en-US" sz="1400" b="1" u="sng" dirty="0" smtClean="0">
                <a:latin typeface="+mj-lt"/>
              </a:rPr>
              <a:t>Strengthening Community Safety Through Partnerships</a:t>
            </a:r>
          </a:p>
          <a:p>
            <a:endParaRPr lang="en-US" sz="1200" dirty="0" smtClean="0"/>
          </a:p>
          <a:p>
            <a:r>
              <a:rPr lang="en-US" sz="1200" b="1" dirty="0" smtClean="0">
                <a:latin typeface="+mj-lt"/>
              </a:rPr>
              <a:t>Establishing Collaborative Partnerships:</a:t>
            </a:r>
          </a:p>
          <a:p>
            <a:endParaRPr lang="en-US" sz="1200" dirty="0" smtClean="0">
              <a:latin typeface="+mj-lt"/>
            </a:endParaRPr>
          </a:p>
          <a:p>
            <a:r>
              <a:rPr lang="en-US" sz="1200" dirty="0" smtClean="0">
                <a:latin typeface="+mj-lt"/>
              </a:rPr>
              <a:t>GuardianWatch actively seeks partnerships with local community policing initiatives, neighborhood watch programs, and other community organizations.</a:t>
            </a:r>
          </a:p>
          <a:p>
            <a:r>
              <a:rPr lang="en-US" sz="1200" dirty="0" smtClean="0">
                <a:latin typeface="+mj-lt"/>
              </a:rPr>
              <a:t>Shared Goals and Objectives:</a:t>
            </a:r>
          </a:p>
          <a:p>
            <a:endParaRPr lang="en-US" sz="1200" dirty="0" smtClean="0">
              <a:latin typeface="+mj-lt"/>
            </a:endParaRPr>
          </a:p>
          <a:p>
            <a:r>
              <a:rPr lang="en-US" sz="1200" dirty="0" smtClean="0">
                <a:latin typeface="+mj-lt"/>
              </a:rPr>
              <a:t>Aligning with the missions of community policing initiatives to create safer and more connected neighborhoods.</a:t>
            </a:r>
          </a:p>
          <a:p>
            <a:r>
              <a:rPr lang="en-US" sz="1200" dirty="0" smtClean="0">
                <a:latin typeface="+mj-lt"/>
              </a:rPr>
              <a:t>Working together towards common goals of enhancing community safety and engagement.</a:t>
            </a:r>
          </a:p>
          <a:p>
            <a:r>
              <a:rPr lang="en-US" sz="1200" dirty="0" smtClean="0">
                <a:latin typeface="+mj-lt"/>
              </a:rPr>
              <a:t>Collaborative Initiatives:</a:t>
            </a:r>
          </a:p>
          <a:p>
            <a:endParaRPr lang="en-US" sz="1200" dirty="0" smtClean="0">
              <a:latin typeface="+mj-lt"/>
            </a:endParaRPr>
          </a:p>
          <a:p>
            <a:r>
              <a:rPr lang="en-US" sz="1200" dirty="0" smtClean="0">
                <a:latin typeface="+mj-lt"/>
              </a:rPr>
              <a:t>Joint community outreach programs, events, and initiatives that promote awareness and active participation.</a:t>
            </a:r>
          </a:p>
          <a:p>
            <a:r>
              <a:rPr lang="en-US" sz="1200" dirty="0" smtClean="0">
                <a:latin typeface="+mj-lt"/>
              </a:rPr>
              <a:t>Engaging with neighborhood watch programs to leverage their local insights and expertise.</a:t>
            </a:r>
          </a:p>
          <a:p>
            <a:r>
              <a:rPr lang="en-US" sz="1200" dirty="0" smtClean="0">
                <a:latin typeface="+mj-lt"/>
              </a:rPr>
              <a:t>Enhancing Effectiveness:</a:t>
            </a:r>
          </a:p>
          <a:p>
            <a:endParaRPr lang="en-US" sz="1200" dirty="0" smtClean="0">
              <a:latin typeface="+mj-lt"/>
            </a:endParaRPr>
          </a:p>
          <a:p>
            <a:r>
              <a:rPr lang="en-US" sz="1200" dirty="0" smtClean="0">
                <a:latin typeface="+mj-lt"/>
              </a:rPr>
              <a:t>Leveraging the collective efforts of GuardianWatch users, law enforcement, and community organizations to maximize the impact on community safety</a:t>
            </a:r>
            <a:r>
              <a:rPr lang="en-US" sz="1200"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3984307"/>
            <a:ext cx="2905125" cy="11144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560" y="3614091"/>
            <a:ext cx="4922519" cy="3176281"/>
          </a:xfrm>
          <a:prstGeom prst="rect">
            <a:avLst/>
          </a:prstGeom>
        </p:spPr>
      </p:pic>
    </p:spTree>
    <p:extLst>
      <p:ext uri="{BB962C8B-B14F-4D97-AF65-F5344CB8AC3E}">
        <p14:creationId xmlns:p14="http://schemas.microsoft.com/office/powerpoint/2010/main" val="1734664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98854" y="228903"/>
            <a:ext cx="10542252" cy="3724096"/>
          </a:xfrm>
          <a:prstGeom prst="rect">
            <a:avLst/>
          </a:prstGeom>
        </p:spPr>
        <p:txBody>
          <a:bodyPr wrap="square">
            <a:spAutoFit/>
          </a:bodyPr>
          <a:lstStyle/>
          <a:p>
            <a:r>
              <a:rPr lang="en-US" b="1" dirty="0" smtClean="0">
                <a:latin typeface="+mj-lt"/>
              </a:rPr>
              <a:t>Localized Incident Heat Maps</a:t>
            </a:r>
          </a:p>
          <a:p>
            <a:r>
              <a:rPr lang="en-US" sz="1400" b="1" u="sng" dirty="0" smtClean="0">
                <a:latin typeface="+mj-lt"/>
              </a:rPr>
              <a:t>Strategic Resource Allocation through Incident Heat Maps</a:t>
            </a:r>
          </a:p>
          <a:p>
            <a:endParaRPr lang="en-US" sz="1200" b="1" dirty="0" smtClean="0"/>
          </a:p>
          <a:p>
            <a:r>
              <a:rPr lang="en-US" sz="1200" b="1" dirty="0" smtClean="0">
                <a:latin typeface="+mj-lt"/>
              </a:rPr>
              <a:t>Localized Incident Heat Maps:</a:t>
            </a:r>
          </a:p>
          <a:p>
            <a:endParaRPr lang="en-US" sz="1200" dirty="0" smtClean="0">
              <a:latin typeface="+mj-lt"/>
            </a:endParaRPr>
          </a:p>
          <a:p>
            <a:r>
              <a:rPr lang="en-US" sz="1200" dirty="0" smtClean="0">
                <a:latin typeface="+mj-lt"/>
              </a:rPr>
              <a:t>GuardianWatch integrates localized incident heat maps within the app.</a:t>
            </a:r>
          </a:p>
          <a:p>
            <a:r>
              <a:rPr lang="en-US" sz="1200" dirty="0" smtClean="0">
                <a:latin typeface="+mj-lt"/>
              </a:rPr>
              <a:t>These maps dynamically display areas with higher reported incidents, offering a visual representation of community safety trends.</a:t>
            </a:r>
          </a:p>
          <a:p>
            <a:r>
              <a:rPr lang="en-US" sz="1200" dirty="0" smtClean="0">
                <a:latin typeface="+mj-lt"/>
              </a:rPr>
              <a:t>User-Friendly Visualization:</a:t>
            </a:r>
          </a:p>
          <a:p>
            <a:endParaRPr lang="en-US" sz="1200" dirty="0" smtClean="0">
              <a:latin typeface="+mj-lt"/>
            </a:endParaRPr>
          </a:p>
          <a:p>
            <a:r>
              <a:rPr lang="en-US" sz="1200" dirty="0" smtClean="0">
                <a:latin typeface="+mj-lt"/>
              </a:rPr>
              <a:t>Intuitive design for easy interpretation by both users and law enforcement.</a:t>
            </a:r>
          </a:p>
          <a:p>
            <a:r>
              <a:rPr lang="en-US" sz="1200" dirty="0" smtClean="0">
                <a:latin typeface="+mj-lt"/>
              </a:rPr>
              <a:t>Heat map colors indicate the intensity of reported incidents, facilitating quick analysis.</a:t>
            </a:r>
          </a:p>
          <a:p>
            <a:r>
              <a:rPr lang="en-US" sz="1200" dirty="0" smtClean="0">
                <a:latin typeface="+mj-lt"/>
              </a:rPr>
              <a:t>Identifying Trends:</a:t>
            </a:r>
          </a:p>
          <a:p>
            <a:endParaRPr lang="en-US" sz="1200" dirty="0" smtClean="0">
              <a:latin typeface="+mj-lt"/>
            </a:endParaRPr>
          </a:p>
          <a:p>
            <a:r>
              <a:rPr lang="en-US" sz="1200" dirty="0" smtClean="0">
                <a:latin typeface="+mj-lt"/>
              </a:rPr>
              <a:t>Users can identify patterns and trends in incident occurrences based on the heat maps.</a:t>
            </a:r>
          </a:p>
          <a:p>
            <a:r>
              <a:rPr lang="en-US" sz="1200" dirty="0" smtClean="0">
                <a:latin typeface="+mj-lt"/>
              </a:rPr>
              <a:t>Law enforcement gains valuable insights into areas that may require additional attention or resources.</a:t>
            </a:r>
          </a:p>
          <a:p>
            <a:r>
              <a:rPr lang="en-US" sz="1200" dirty="0" smtClean="0">
                <a:latin typeface="+mj-lt"/>
              </a:rPr>
              <a:t>Strategic Resource Allocation:</a:t>
            </a:r>
          </a:p>
          <a:p>
            <a:endParaRPr lang="en-US" sz="1200" dirty="0" smtClean="0">
              <a:latin typeface="+mj-lt"/>
            </a:endParaRPr>
          </a:p>
          <a:p>
            <a:r>
              <a:rPr lang="en-US" sz="1200" dirty="0" smtClean="0">
                <a:latin typeface="+mj-lt"/>
              </a:rPr>
              <a:t>Empowering law enforcement to strategically allocate resources based on real-time incident data.</a:t>
            </a:r>
          </a:p>
          <a:p>
            <a:r>
              <a:rPr lang="en-US" sz="1200" dirty="0" smtClean="0">
                <a:latin typeface="+mj-lt"/>
              </a:rPr>
              <a:t>Users can make informed decisions about their activities and movements within the community.</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493" y="2564466"/>
            <a:ext cx="5086711" cy="4105275"/>
          </a:xfrm>
          <a:prstGeom prst="rect">
            <a:avLst/>
          </a:prstGeom>
        </p:spPr>
      </p:pic>
    </p:spTree>
    <p:extLst>
      <p:ext uri="{BB962C8B-B14F-4D97-AF65-F5344CB8AC3E}">
        <p14:creationId xmlns:p14="http://schemas.microsoft.com/office/powerpoint/2010/main" val="2124894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44162" y="159380"/>
            <a:ext cx="9716530" cy="2985433"/>
          </a:xfrm>
          <a:prstGeom prst="rect">
            <a:avLst/>
          </a:prstGeom>
        </p:spPr>
        <p:txBody>
          <a:bodyPr wrap="square">
            <a:spAutoFit/>
          </a:bodyPr>
          <a:lstStyle/>
          <a:p>
            <a:r>
              <a:rPr lang="en-US" b="1" dirty="0" smtClean="0">
                <a:latin typeface="+mj-lt"/>
              </a:rPr>
              <a:t>Real-Time Alerts</a:t>
            </a:r>
          </a:p>
          <a:p>
            <a:r>
              <a:rPr lang="en-US" sz="1400" b="1" u="sng" dirty="0" smtClean="0">
                <a:latin typeface="+mj-lt"/>
              </a:rPr>
              <a:t>Swift Response with Guardian Watch's Real-Time Alerts</a:t>
            </a:r>
          </a:p>
          <a:p>
            <a:endParaRPr lang="en-US" sz="1200" dirty="0" smtClean="0"/>
          </a:p>
          <a:p>
            <a:r>
              <a:rPr lang="en-US" sz="1200" b="1" dirty="0" smtClean="0">
                <a:latin typeface="+mj-lt"/>
              </a:rPr>
              <a:t>Immediate Incident Notification:</a:t>
            </a:r>
          </a:p>
          <a:p>
            <a:endParaRPr lang="en-US" sz="1200" dirty="0" smtClean="0">
              <a:latin typeface="+mj-lt"/>
            </a:endParaRPr>
          </a:p>
          <a:p>
            <a:r>
              <a:rPr lang="en-US" sz="1200" dirty="0" smtClean="0">
                <a:latin typeface="+mj-lt"/>
              </a:rPr>
              <a:t>GuardianWatch ensures real-time alerts by immediately notifying the nearest police station once an incident is reported.</a:t>
            </a:r>
          </a:p>
          <a:p>
            <a:r>
              <a:rPr lang="en-US" sz="1200" dirty="0" smtClean="0">
                <a:latin typeface="+mj-lt"/>
              </a:rPr>
              <a:t>This rapid notification system is designed to enhance the speed of emergency response.</a:t>
            </a:r>
          </a:p>
          <a:p>
            <a:r>
              <a:rPr lang="en-US" sz="1200" dirty="0" smtClean="0">
                <a:latin typeface="+mj-lt"/>
              </a:rPr>
              <a:t>Details at a Glance:</a:t>
            </a:r>
          </a:p>
          <a:p>
            <a:endParaRPr lang="en-US" sz="1200" dirty="0" smtClean="0">
              <a:latin typeface="+mj-lt"/>
            </a:endParaRPr>
          </a:p>
          <a:p>
            <a:r>
              <a:rPr lang="en-US" sz="1200" dirty="0" smtClean="0">
                <a:latin typeface="+mj-lt"/>
              </a:rPr>
              <a:t>Police officers receive real-time notifications with comprehensive details of the reported incident.</a:t>
            </a:r>
          </a:p>
          <a:p>
            <a:r>
              <a:rPr lang="en-US" sz="1200" dirty="0" smtClean="0">
                <a:latin typeface="+mj-lt"/>
              </a:rPr>
              <a:t>Information includes incident description, relevant details, and the precise location of the incident.</a:t>
            </a:r>
          </a:p>
          <a:p>
            <a:r>
              <a:rPr lang="en-US" sz="1200" dirty="0" smtClean="0">
                <a:latin typeface="+mj-lt"/>
              </a:rPr>
              <a:t>Efficient Communication:</a:t>
            </a:r>
          </a:p>
          <a:p>
            <a:endParaRPr lang="en-US" sz="1200" dirty="0" smtClean="0">
              <a:latin typeface="+mj-lt"/>
            </a:endParaRPr>
          </a:p>
          <a:p>
            <a:r>
              <a:rPr lang="en-US" sz="1200" dirty="0" smtClean="0">
                <a:latin typeface="+mj-lt"/>
              </a:rPr>
              <a:t>The real-time alert system fosters efficient communication between GuardianWatch users and law enforcement.</a:t>
            </a:r>
          </a:p>
          <a:p>
            <a:r>
              <a:rPr lang="en-US" sz="1200" dirty="0" smtClean="0">
                <a:latin typeface="+mj-lt"/>
              </a:rPr>
              <a:t>Police officers can quickly assess the situation and initiate a timely response.</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73" y="3621741"/>
            <a:ext cx="5040157" cy="30287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094" y="3426838"/>
            <a:ext cx="4370854" cy="3090503"/>
          </a:xfrm>
          <a:prstGeom prst="rect">
            <a:avLst/>
          </a:prstGeom>
        </p:spPr>
      </p:pic>
    </p:spTree>
    <p:extLst>
      <p:ext uri="{BB962C8B-B14F-4D97-AF65-F5344CB8AC3E}">
        <p14:creationId xmlns:p14="http://schemas.microsoft.com/office/powerpoint/2010/main" val="1269067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210065" y="231323"/>
            <a:ext cx="9032789" cy="3539430"/>
          </a:xfrm>
          <a:prstGeom prst="rect">
            <a:avLst/>
          </a:prstGeom>
        </p:spPr>
        <p:txBody>
          <a:bodyPr wrap="square">
            <a:spAutoFit/>
          </a:bodyPr>
          <a:lstStyle/>
          <a:p>
            <a:r>
              <a:rPr lang="en-US" b="1" dirty="0" smtClean="0">
                <a:latin typeface="+mj-lt"/>
              </a:rPr>
              <a:t>Public Awareness Campaigns</a:t>
            </a:r>
          </a:p>
          <a:p>
            <a:r>
              <a:rPr lang="en-US" sz="1400" b="1" u="sng" dirty="0" smtClean="0">
                <a:latin typeface="+mj-lt"/>
              </a:rPr>
              <a:t>Empowering Communities Through Awareness: GuardianWatch</a:t>
            </a:r>
          </a:p>
          <a:p>
            <a:endParaRPr lang="en-US" sz="1200" dirty="0" smtClean="0"/>
          </a:p>
          <a:p>
            <a:r>
              <a:rPr lang="en-US" sz="1200" b="1" dirty="0" smtClean="0">
                <a:latin typeface="+mj-lt"/>
              </a:rPr>
              <a:t>Purpose of Public Awareness Campaigns:</a:t>
            </a:r>
          </a:p>
          <a:p>
            <a:endParaRPr lang="en-US" sz="1200" dirty="0" smtClean="0">
              <a:latin typeface="+mj-lt"/>
            </a:endParaRPr>
          </a:p>
          <a:p>
            <a:r>
              <a:rPr lang="en-US" sz="1200" dirty="0" smtClean="0">
                <a:latin typeface="+mj-lt"/>
              </a:rPr>
              <a:t>GuardianWatch launches comprehensive public awareness campaigns to promote the app within the community.</a:t>
            </a:r>
          </a:p>
          <a:p>
            <a:r>
              <a:rPr lang="en-US" sz="1200" dirty="0" smtClean="0">
                <a:latin typeface="+mj-lt"/>
              </a:rPr>
              <a:t>Educating Citizens on App Benefits:</a:t>
            </a:r>
          </a:p>
          <a:p>
            <a:endParaRPr lang="en-US" sz="1200" dirty="0" smtClean="0">
              <a:latin typeface="+mj-lt"/>
            </a:endParaRPr>
          </a:p>
          <a:p>
            <a:r>
              <a:rPr lang="en-US" sz="1200" dirty="0" smtClean="0">
                <a:latin typeface="+mj-lt"/>
              </a:rPr>
              <a:t>Informing citizens about the features and benefits of GuardianWatch.</a:t>
            </a:r>
          </a:p>
          <a:p>
            <a:r>
              <a:rPr lang="en-US" sz="1200" dirty="0" smtClean="0">
                <a:latin typeface="+mj-lt"/>
              </a:rPr>
              <a:t>Highlighting how the app contributes to community safety and engagement.</a:t>
            </a:r>
          </a:p>
          <a:p>
            <a:r>
              <a:rPr lang="en-US" sz="1200" dirty="0" smtClean="0">
                <a:latin typeface="+mj-lt"/>
              </a:rPr>
              <a:t>Positive Impact of Citizen Contributions:</a:t>
            </a:r>
          </a:p>
          <a:p>
            <a:endParaRPr lang="en-US" sz="1200" dirty="0" smtClean="0">
              <a:latin typeface="+mj-lt"/>
            </a:endParaRPr>
          </a:p>
          <a:p>
            <a:r>
              <a:rPr lang="en-US" sz="1200" dirty="0" smtClean="0">
                <a:latin typeface="+mj-lt"/>
              </a:rPr>
              <a:t>Emphasizing the positive impact citizens can make by actively using GuardianWatch.</a:t>
            </a:r>
          </a:p>
          <a:p>
            <a:r>
              <a:rPr lang="en-US" sz="1200" dirty="0" smtClean="0">
                <a:latin typeface="+mj-lt"/>
              </a:rPr>
              <a:t>Showcasing success stories and testimonials to inspire community involvement.</a:t>
            </a:r>
          </a:p>
          <a:p>
            <a:r>
              <a:rPr lang="en-US" sz="1200" dirty="0" smtClean="0">
                <a:latin typeface="+mj-lt"/>
              </a:rPr>
              <a:t>Multi-Channel Approach:</a:t>
            </a:r>
          </a:p>
          <a:p>
            <a:endParaRPr lang="en-US" sz="1200" dirty="0" smtClean="0">
              <a:latin typeface="+mj-lt"/>
            </a:endParaRPr>
          </a:p>
          <a:p>
            <a:r>
              <a:rPr lang="en-US" sz="1200" dirty="0" smtClean="0">
                <a:latin typeface="+mj-lt"/>
              </a:rPr>
              <a:t>Utilizing various channels, including social media, community events, and local outreach programs, to maximize reach.</a:t>
            </a:r>
          </a:p>
          <a:p>
            <a:r>
              <a:rPr lang="en-US" sz="1200" dirty="0" smtClean="0">
                <a:latin typeface="+mj-lt"/>
              </a:rPr>
              <a:t>Engaging local influencers and community leaders to endorse the app.</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424" y="4522413"/>
            <a:ext cx="6124575" cy="1990725"/>
          </a:xfrm>
          <a:prstGeom prst="rect">
            <a:avLst/>
          </a:prstGeom>
        </p:spPr>
      </p:pic>
    </p:spTree>
    <p:extLst>
      <p:ext uri="{BB962C8B-B14F-4D97-AF65-F5344CB8AC3E}">
        <p14:creationId xmlns:p14="http://schemas.microsoft.com/office/powerpoint/2010/main" val="4140296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210065" y="135925"/>
            <a:ext cx="10453405" cy="3724096"/>
          </a:xfrm>
          <a:prstGeom prst="rect">
            <a:avLst/>
          </a:prstGeom>
        </p:spPr>
        <p:txBody>
          <a:bodyPr wrap="square">
            <a:spAutoFit/>
          </a:bodyPr>
          <a:lstStyle/>
          <a:p>
            <a:r>
              <a:rPr lang="en-US" b="1" dirty="0" smtClean="0">
                <a:latin typeface="+mj-lt"/>
              </a:rPr>
              <a:t>Public Awareness Campaigns</a:t>
            </a:r>
          </a:p>
          <a:p>
            <a:r>
              <a:rPr lang="en-US" sz="1400" b="1" u="sng" dirty="0" smtClean="0">
                <a:latin typeface="+mj-lt"/>
              </a:rPr>
              <a:t>Spreading the Word: GuardianWatch Awareness Initiatives</a:t>
            </a:r>
          </a:p>
          <a:p>
            <a:endParaRPr lang="en-US" sz="1200" dirty="0" smtClean="0"/>
          </a:p>
          <a:p>
            <a:r>
              <a:rPr lang="en-US" sz="1200" b="1" dirty="0" smtClean="0">
                <a:latin typeface="+mj-lt"/>
              </a:rPr>
              <a:t>Multi-Channel Promotion:</a:t>
            </a:r>
          </a:p>
          <a:p>
            <a:endParaRPr lang="en-US" sz="1200" dirty="0" smtClean="0">
              <a:latin typeface="+mj-lt"/>
            </a:endParaRPr>
          </a:p>
          <a:p>
            <a:r>
              <a:rPr lang="en-US" sz="1200" dirty="0" smtClean="0">
                <a:latin typeface="+mj-lt"/>
              </a:rPr>
              <a:t>Utilize diverse channels such as social media, local news, and community events for widespread promotion.</a:t>
            </a:r>
          </a:p>
          <a:p>
            <a:r>
              <a:rPr lang="en-US" sz="1200" dirty="0" smtClean="0">
                <a:latin typeface="+mj-lt"/>
              </a:rPr>
              <a:t>Engage in strategic partnerships with local influencers and community leaders to amplify reach.</a:t>
            </a:r>
          </a:p>
          <a:p>
            <a:r>
              <a:rPr lang="en-US" sz="1200" dirty="0" smtClean="0">
                <a:latin typeface="+mj-lt"/>
              </a:rPr>
              <a:t>Educational Initiatives:</a:t>
            </a:r>
          </a:p>
          <a:p>
            <a:endParaRPr lang="en-US" sz="1200" dirty="0" smtClean="0">
              <a:latin typeface="+mj-lt"/>
            </a:endParaRPr>
          </a:p>
          <a:p>
            <a:r>
              <a:rPr lang="en-US" sz="1200" dirty="0" smtClean="0">
                <a:latin typeface="+mj-lt"/>
              </a:rPr>
              <a:t>Develop educational materials explaining Guardian Watch's features and benefits.</a:t>
            </a:r>
          </a:p>
          <a:p>
            <a:r>
              <a:rPr lang="en-US" sz="1200" dirty="0" smtClean="0">
                <a:latin typeface="+mj-lt"/>
              </a:rPr>
              <a:t>Collaborate with schools, community centers, and local organizations to integrate awareness into educational programs.</a:t>
            </a:r>
          </a:p>
          <a:p>
            <a:r>
              <a:rPr lang="en-US" sz="1200" dirty="0" smtClean="0">
                <a:latin typeface="+mj-lt"/>
              </a:rPr>
              <a:t>Community Events:</a:t>
            </a:r>
          </a:p>
          <a:p>
            <a:endParaRPr lang="en-US" sz="1200" dirty="0" smtClean="0">
              <a:latin typeface="+mj-lt"/>
            </a:endParaRPr>
          </a:p>
          <a:p>
            <a:r>
              <a:rPr lang="en-US" sz="1200" dirty="0" smtClean="0">
                <a:latin typeface="+mj-lt"/>
              </a:rPr>
              <a:t>Host community events to directly interact with residents.</a:t>
            </a:r>
          </a:p>
          <a:p>
            <a:r>
              <a:rPr lang="en-US" sz="1200" dirty="0" smtClean="0">
                <a:latin typeface="+mj-lt"/>
              </a:rPr>
              <a:t>Conduct live demonstrations, Q&amp;A sessions, and distribute promotional materials.</a:t>
            </a:r>
          </a:p>
          <a:p>
            <a:r>
              <a:rPr lang="en-US" sz="1200" dirty="0" smtClean="0">
                <a:latin typeface="+mj-lt"/>
              </a:rPr>
              <a:t>Local Media Engagement:</a:t>
            </a:r>
          </a:p>
          <a:p>
            <a:endParaRPr lang="en-US" sz="1200" dirty="0" smtClean="0">
              <a:latin typeface="+mj-lt"/>
            </a:endParaRPr>
          </a:p>
          <a:p>
            <a:r>
              <a:rPr lang="en-US" sz="1200" dirty="0" smtClean="0">
                <a:latin typeface="+mj-lt"/>
              </a:rPr>
              <a:t>Partner with local media outlets for featured stories, interviews, and advertisements.</a:t>
            </a:r>
          </a:p>
          <a:p>
            <a:r>
              <a:rPr lang="en-US" sz="1200" dirty="0" smtClean="0">
                <a:latin typeface="+mj-lt"/>
              </a:rPr>
              <a:t>Leverage local publications and radio to reach a diverse audience.</a:t>
            </a:r>
            <a:endParaRPr lang="en-US" sz="12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983" y="3105989"/>
            <a:ext cx="5628017" cy="3752011"/>
          </a:xfrm>
          <a:prstGeom prst="rect">
            <a:avLst/>
          </a:prstGeom>
        </p:spPr>
      </p:pic>
    </p:spTree>
    <p:extLst>
      <p:ext uri="{BB962C8B-B14F-4D97-AF65-F5344CB8AC3E}">
        <p14:creationId xmlns:p14="http://schemas.microsoft.com/office/powerpoint/2010/main" val="4073135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84940" y="221698"/>
            <a:ext cx="4387060" cy="5016758"/>
          </a:xfrm>
          <a:prstGeom prst="rect">
            <a:avLst/>
          </a:prstGeom>
        </p:spPr>
        <p:txBody>
          <a:bodyPr wrap="square">
            <a:spAutoFit/>
          </a:bodyPr>
          <a:lstStyle/>
          <a:p>
            <a:r>
              <a:rPr lang="en-US" b="1" dirty="0" smtClean="0">
                <a:latin typeface="+mj-lt"/>
              </a:rPr>
              <a:t>Collaboration with Schools</a:t>
            </a:r>
          </a:p>
          <a:p>
            <a:r>
              <a:rPr lang="en-US" sz="1400" b="1" u="sng" dirty="0" smtClean="0">
                <a:latin typeface="+mj-lt"/>
              </a:rPr>
              <a:t>Fostering Civic Responsibility: GuardianWatch in Education</a:t>
            </a:r>
          </a:p>
          <a:p>
            <a:endParaRPr lang="en-US" sz="1200" b="1" dirty="0" smtClean="0"/>
          </a:p>
          <a:p>
            <a:r>
              <a:rPr lang="en-US" sz="1200" b="1" dirty="0" smtClean="0">
                <a:latin typeface="+mj-lt"/>
              </a:rPr>
              <a:t>Introduction to Educational Collaboration:</a:t>
            </a:r>
          </a:p>
          <a:p>
            <a:endParaRPr lang="en-US" sz="1200" dirty="0" smtClean="0">
              <a:latin typeface="+mj-lt"/>
            </a:endParaRPr>
          </a:p>
          <a:p>
            <a:r>
              <a:rPr lang="en-US" sz="1200" dirty="0" smtClean="0">
                <a:latin typeface="+mj-lt"/>
              </a:rPr>
              <a:t>GuardianWatch actively collaborates with local schools to introduce the app as part of educational programs.</a:t>
            </a:r>
          </a:p>
          <a:p>
            <a:r>
              <a:rPr lang="en-US" sz="1200" dirty="0" smtClean="0">
                <a:latin typeface="+mj-lt"/>
              </a:rPr>
              <a:t>Teaching Civic Responsibility:</a:t>
            </a:r>
          </a:p>
          <a:p>
            <a:endParaRPr lang="en-US" sz="1200" dirty="0" smtClean="0">
              <a:latin typeface="+mj-lt"/>
            </a:endParaRPr>
          </a:p>
          <a:p>
            <a:r>
              <a:rPr lang="en-US" sz="1200" dirty="0" smtClean="0">
                <a:latin typeface="+mj-lt"/>
              </a:rPr>
              <a:t>Integrating GuardianWatch into educational curricula to teach students about civic responsibility and community safety.</a:t>
            </a:r>
          </a:p>
          <a:p>
            <a:r>
              <a:rPr lang="en-US" sz="1200" dirty="0" smtClean="0">
                <a:latin typeface="+mj-lt"/>
              </a:rPr>
              <a:t>Empowering the younger generation to actively participate in maintaining a safe community.</a:t>
            </a:r>
          </a:p>
          <a:p>
            <a:r>
              <a:rPr lang="en-US" sz="1200" dirty="0" smtClean="0">
                <a:latin typeface="+mj-lt"/>
              </a:rPr>
              <a:t>Hands-on Learning Experience:</a:t>
            </a:r>
          </a:p>
          <a:p>
            <a:endParaRPr lang="en-US" sz="1200" dirty="0" smtClean="0">
              <a:latin typeface="+mj-lt"/>
            </a:endParaRPr>
          </a:p>
          <a:p>
            <a:r>
              <a:rPr lang="en-US" sz="1200" dirty="0" smtClean="0">
                <a:latin typeface="+mj-lt"/>
              </a:rPr>
              <a:t>Providing students with a practical, hands-on learning experience by using GuardianWatch to understand the importance of incident reporting.</a:t>
            </a:r>
          </a:p>
          <a:p>
            <a:r>
              <a:rPr lang="en-US" sz="1200" dirty="0" smtClean="0">
                <a:latin typeface="+mj-lt"/>
              </a:rPr>
              <a:t>Encouraging students to become proactive contributors to community safety.</a:t>
            </a:r>
          </a:p>
          <a:p>
            <a:r>
              <a:rPr lang="en-US" sz="1200" dirty="0" smtClean="0">
                <a:latin typeface="+mj-lt"/>
              </a:rPr>
              <a:t>Partnership Benefits:</a:t>
            </a:r>
          </a:p>
          <a:p>
            <a:endParaRPr lang="en-US" sz="1200" dirty="0" smtClean="0">
              <a:latin typeface="+mj-lt"/>
            </a:endParaRPr>
          </a:p>
          <a:p>
            <a:r>
              <a:rPr lang="en-US" sz="1200" dirty="0" smtClean="0">
                <a:latin typeface="+mj-lt"/>
              </a:rPr>
              <a:t>Illustrating the benefits of this collaboration for both schools and the community.</a:t>
            </a:r>
          </a:p>
          <a:p>
            <a:r>
              <a:rPr lang="en-US" sz="1200" dirty="0" smtClean="0">
                <a:latin typeface="+mj-lt"/>
              </a:rPr>
              <a:t>Enhancing community and school relationships through shared initiatives.</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29" y="3009177"/>
            <a:ext cx="6601665" cy="3750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0043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35925" y="123568"/>
            <a:ext cx="5933182" cy="4462760"/>
          </a:xfrm>
          <a:prstGeom prst="rect">
            <a:avLst/>
          </a:prstGeom>
        </p:spPr>
        <p:txBody>
          <a:bodyPr wrap="square">
            <a:spAutoFit/>
          </a:bodyPr>
          <a:lstStyle/>
          <a:p>
            <a:r>
              <a:rPr lang="en-US" b="1" dirty="0" smtClean="0">
                <a:latin typeface="+mj-lt"/>
              </a:rPr>
              <a:t>Feedback Mechanism</a:t>
            </a:r>
          </a:p>
          <a:p>
            <a:r>
              <a:rPr lang="en-US" sz="1400" b="1" u="sng" dirty="0" smtClean="0">
                <a:latin typeface="+mj-lt"/>
              </a:rPr>
              <a:t>Transparent Communication: Guardian Watch's Feedback Loop</a:t>
            </a:r>
          </a:p>
          <a:p>
            <a:endParaRPr lang="en-US" sz="1200" dirty="0" smtClean="0"/>
          </a:p>
          <a:p>
            <a:r>
              <a:rPr lang="en-US" sz="1200" b="1" dirty="0" smtClean="0">
                <a:latin typeface="+mj-lt"/>
              </a:rPr>
              <a:t>User Updates:</a:t>
            </a:r>
          </a:p>
          <a:p>
            <a:endParaRPr lang="en-US" sz="1200" dirty="0" smtClean="0">
              <a:latin typeface="+mj-lt"/>
            </a:endParaRPr>
          </a:p>
          <a:p>
            <a:r>
              <a:rPr lang="en-US" sz="1200" dirty="0" smtClean="0">
                <a:latin typeface="+mj-lt"/>
              </a:rPr>
              <a:t>GuardianWatch ensures users receive timely updates on the status of their reported incidents.</a:t>
            </a:r>
          </a:p>
          <a:p>
            <a:r>
              <a:rPr lang="en-US" sz="1200" dirty="0" smtClean="0">
                <a:latin typeface="+mj-lt"/>
              </a:rPr>
              <a:t>Transparent communication keeps users informed throughout the resolution process.</a:t>
            </a:r>
          </a:p>
          <a:p>
            <a:r>
              <a:rPr lang="en-US" sz="1200" dirty="0" smtClean="0">
                <a:latin typeface="+mj-lt"/>
              </a:rPr>
              <a:t>Two-Way Communication:</a:t>
            </a:r>
          </a:p>
          <a:p>
            <a:endParaRPr lang="en-US" sz="1200" dirty="0" smtClean="0">
              <a:latin typeface="+mj-lt"/>
            </a:endParaRPr>
          </a:p>
          <a:p>
            <a:r>
              <a:rPr lang="en-US" sz="1200" dirty="0" smtClean="0">
                <a:latin typeface="+mj-lt"/>
              </a:rPr>
              <a:t>Users have the opportunity to engage in two-way communication with utility company personnel.</a:t>
            </a:r>
          </a:p>
          <a:p>
            <a:r>
              <a:rPr lang="en-US" sz="1200" dirty="0" smtClean="0">
                <a:latin typeface="+mj-lt"/>
              </a:rPr>
              <a:t>Personnel can request additional information from users, fostering a collaborative approach to incident resolution.</a:t>
            </a:r>
          </a:p>
          <a:p>
            <a:r>
              <a:rPr lang="en-US" sz="1200" dirty="0" smtClean="0">
                <a:latin typeface="+mj-lt"/>
              </a:rPr>
              <a:t>Efficient Resolution Process:</a:t>
            </a:r>
          </a:p>
          <a:p>
            <a:endParaRPr lang="en-US" sz="1200" dirty="0" smtClean="0">
              <a:latin typeface="+mj-lt"/>
            </a:endParaRPr>
          </a:p>
          <a:p>
            <a:r>
              <a:rPr lang="en-US" sz="1200" dirty="0" smtClean="0">
                <a:latin typeface="+mj-lt"/>
              </a:rPr>
              <a:t>The feedback mechanism facilitates efficient communication, leading to quicker incident resolution.</a:t>
            </a:r>
          </a:p>
          <a:p>
            <a:r>
              <a:rPr lang="en-US" sz="1200" dirty="0" smtClean="0">
                <a:latin typeface="+mj-lt"/>
              </a:rPr>
              <a:t>Users feel engaged and informed, contributing to overall satisfaction.</a:t>
            </a:r>
          </a:p>
          <a:p>
            <a:r>
              <a:rPr lang="en-US" sz="1200" dirty="0" smtClean="0">
                <a:latin typeface="+mj-lt"/>
              </a:rPr>
              <a:t>Building Trust:</a:t>
            </a:r>
          </a:p>
          <a:p>
            <a:endParaRPr lang="en-US" sz="1200" dirty="0" smtClean="0">
              <a:latin typeface="+mj-lt"/>
            </a:endParaRPr>
          </a:p>
          <a:p>
            <a:r>
              <a:rPr lang="en-US" sz="1200" dirty="0" smtClean="0">
                <a:latin typeface="+mj-lt"/>
              </a:rPr>
              <a:t>Building trust between users and utility company personnel through open and responsive communication.</a:t>
            </a:r>
          </a:p>
          <a:p>
            <a:r>
              <a:rPr lang="en-US" sz="1200" dirty="0" smtClean="0">
                <a:latin typeface="+mj-lt"/>
              </a:rPr>
              <a:t>Encouraging ongoing user participation in incident reporting.</a:t>
            </a:r>
            <a:endParaRPr lang="en-US" sz="1200"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7963" y="4666063"/>
            <a:ext cx="3291840"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377" y="451002"/>
            <a:ext cx="5500947" cy="3669094"/>
          </a:xfrm>
          <a:prstGeom prst="rect">
            <a:avLst/>
          </a:prstGeom>
        </p:spPr>
      </p:pic>
    </p:spTree>
    <p:extLst>
      <p:ext uri="{BB962C8B-B14F-4D97-AF65-F5344CB8AC3E}">
        <p14:creationId xmlns:p14="http://schemas.microsoft.com/office/powerpoint/2010/main" val="675245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3" name="Rectangle 2"/>
          <p:cNvSpPr/>
          <p:nvPr/>
        </p:nvSpPr>
        <p:spPr>
          <a:xfrm>
            <a:off x="0" y="122311"/>
            <a:ext cx="1443537" cy="400110"/>
          </a:xfrm>
          <a:prstGeom prst="rect">
            <a:avLst/>
          </a:prstGeom>
        </p:spPr>
        <p:txBody>
          <a:bodyPr wrap="none">
            <a:spAutoFit/>
          </a:bodyPr>
          <a:lstStyle/>
          <a:p>
            <a:r>
              <a:rPr lang="en-US" sz="2000" b="1" dirty="0">
                <a:solidFill>
                  <a:srgbClr val="0F0F0F"/>
                </a:solidFill>
                <a:latin typeface="+mj-lt"/>
              </a:rPr>
              <a:t>Introduction</a:t>
            </a:r>
            <a:endParaRPr lang="en-US" dirty="0">
              <a:solidFill>
                <a:prstClr val="black"/>
              </a:solidFill>
              <a:latin typeface="+mj-lt"/>
            </a:endParaRPr>
          </a:p>
        </p:txBody>
      </p:sp>
      <p:sp>
        <p:nvSpPr>
          <p:cNvPr id="2" name="Rectangle 1"/>
          <p:cNvSpPr/>
          <p:nvPr/>
        </p:nvSpPr>
        <p:spPr>
          <a:xfrm>
            <a:off x="0" y="491643"/>
            <a:ext cx="5634681" cy="4247317"/>
          </a:xfrm>
          <a:prstGeom prst="rect">
            <a:avLst/>
          </a:prstGeom>
        </p:spPr>
        <p:txBody>
          <a:bodyPr wrap="square">
            <a:spAutoFit/>
          </a:bodyPr>
          <a:lstStyle/>
          <a:p>
            <a:pPr>
              <a:lnSpc>
                <a:spcPct val="150000"/>
              </a:lnSpc>
            </a:pPr>
            <a:r>
              <a:rPr lang="en-US" sz="1200" dirty="0">
                <a:solidFill>
                  <a:prstClr val="black"/>
                </a:solidFill>
                <a:latin typeface="+mj-lt"/>
                <a:cs typeface="Helvetica" panose="020B0604020202020204" pitchFamily="34" charset="0"/>
              </a:rPr>
              <a:t>Guardian Watch is a mobile application designed to empower citizens to actively contribute to community safety by reporting incidents or crimes they witness. The app facilitates a quick and seamless process for users to capture and share information with local law enforcement, creating a more responsive and connected community.</a:t>
            </a:r>
            <a:br>
              <a:rPr lang="en-US" sz="1200" dirty="0">
                <a:solidFill>
                  <a:prstClr val="black"/>
                </a:solidFill>
                <a:latin typeface="+mj-lt"/>
                <a:cs typeface="Helvetica" panose="020B0604020202020204" pitchFamily="34" charset="0"/>
              </a:rPr>
            </a:br>
            <a:r>
              <a:rPr lang="en-US" sz="1200" dirty="0">
                <a:solidFill>
                  <a:prstClr val="black"/>
                </a:solidFill>
                <a:latin typeface="+mj-lt"/>
                <a:cs typeface="Helvetica" panose="020B0604020202020204" pitchFamily="34" charset="0"/>
              </a:rPr>
              <a:t>The Solution: GuardianWatch bridges the gap by empowering citizens to actively contribute to community safety</a:t>
            </a:r>
            <a:r>
              <a:rPr lang="en-US" sz="1200" dirty="0" smtClean="0">
                <a:solidFill>
                  <a:prstClr val="black"/>
                </a:solidFill>
                <a:latin typeface="Georgia" panose="02040502050405020303" pitchFamily="18" charset="0"/>
                <a:cs typeface="Helvetica" panose="020B0604020202020204" pitchFamily="34" charset="0"/>
              </a:rPr>
              <a:t>.</a:t>
            </a:r>
            <a:endParaRPr lang="en-US" sz="1200" dirty="0">
              <a:solidFill>
                <a:prstClr val="black"/>
              </a:solidFill>
              <a:latin typeface="Georgia" panose="02040502050405020303" pitchFamily="18" charset="0"/>
              <a:cs typeface="Helvetica" panose="020B0604020202020204" pitchFamily="34" charset="0"/>
            </a:endParaRPr>
          </a:p>
          <a:p>
            <a:pPr>
              <a:lnSpc>
                <a:spcPct val="150000"/>
              </a:lnSpc>
            </a:pPr>
            <a:r>
              <a:rPr lang="en-US" sz="1200" b="1" dirty="0">
                <a:solidFill>
                  <a:prstClr val="black"/>
                </a:solidFill>
                <a:latin typeface="Georgia" panose="02040502050405020303" pitchFamily="18" charset="0"/>
                <a:cs typeface="Helvetica" panose="020B0604020202020204" pitchFamily="34" charset="0"/>
              </a:rPr>
              <a:t>Key Features</a:t>
            </a:r>
            <a:r>
              <a:rPr lang="en-US" sz="1200" b="1" dirty="0" smtClean="0">
                <a:solidFill>
                  <a:prstClr val="black"/>
                </a:solidFill>
                <a:latin typeface="Georgia" panose="02040502050405020303" pitchFamily="18" charset="0"/>
                <a:cs typeface="Helvetica" panose="020B0604020202020204" pitchFamily="34" charset="0"/>
              </a:rPr>
              <a:t>:</a:t>
            </a:r>
            <a:endParaRPr lang="en-US" sz="1200" b="1" dirty="0">
              <a:solidFill>
                <a:prstClr val="black"/>
              </a:solidFill>
              <a:latin typeface="Georgia" panose="02040502050405020303" pitchFamily="18" charset="0"/>
              <a:cs typeface="Helvetica" panose="020B0604020202020204" pitchFamily="34" charset="0"/>
            </a:endParaRPr>
          </a:p>
          <a:p>
            <a:pPr marL="171450" indent="-171450">
              <a:lnSpc>
                <a:spcPct val="150000"/>
              </a:lnSpc>
              <a:buFont typeface="Arial" panose="020B0604020202020204" pitchFamily="34" charset="0"/>
              <a:buChar char="•"/>
            </a:pPr>
            <a:r>
              <a:rPr lang="en-US" sz="1200" dirty="0">
                <a:solidFill>
                  <a:prstClr val="black"/>
                </a:solidFill>
                <a:latin typeface="+mj-lt"/>
                <a:cs typeface="Helvetica" panose="020B0604020202020204" pitchFamily="34" charset="0"/>
              </a:rPr>
              <a:t>Incident Reporting with photos and videos</a:t>
            </a:r>
          </a:p>
          <a:p>
            <a:pPr marL="171450" indent="-171450">
              <a:lnSpc>
                <a:spcPct val="150000"/>
              </a:lnSpc>
              <a:buFont typeface="Arial" panose="020B0604020202020204" pitchFamily="34" charset="0"/>
              <a:buChar char="•"/>
            </a:pPr>
            <a:r>
              <a:rPr lang="en-US" sz="1200" dirty="0">
                <a:solidFill>
                  <a:prstClr val="black"/>
                </a:solidFill>
                <a:latin typeface="+mj-lt"/>
                <a:cs typeface="Helvetica" panose="020B0604020202020204" pitchFamily="34" charset="0"/>
              </a:rPr>
              <a:t>Real-time alerts for prompt law enforcement response</a:t>
            </a:r>
          </a:p>
          <a:p>
            <a:pPr marL="171450" indent="-171450">
              <a:lnSpc>
                <a:spcPct val="150000"/>
              </a:lnSpc>
              <a:buFont typeface="Arial" panose="020B0604020202020204" pitchFamily="34" charset="0"/>
              <a:buChar char="•"/>
            </a:pPr>
            <a:r>
              <a:rPr lang="en-US" sz="1200" dirty="0">
                <a:solidFill>
                  <a:prstClr val="black"/>
                </a:solidFill>
                <a:latin typeface="+mj-lt"/>
                <a:cs typeface="Helvetica" panose="020B0604020202020204" pitchFamily="34" charset="0"/>
              </a:rPr>
              <a:t>User anonymity to encourage reporting</a:t>
            </a:r>
          </a:p>
          <a:p>
            <a:pPr marL="171450" indent="-171450">
              <a:lnSpc>
                <a:spcPct val="150000"/>
              </a:lnSpc>
              <a:buFont typeface="Arial" panose="020B0604020202020204" pitchFamily="34" charset="0"/>
              <a:buChar char="•"/>
            </a:pPr>
            <a:r>
              <a:rPr lang="en-US" sz="1200" dirty="0">
                <a:solidFill>
                  <a:prstClr val="black"/>
                </a:solidFill>
                <a:latin typeface="+mj-lt"/>
                <a:cs typeface="Helvetica" panose="020B0604020202020204" pitchFamily="34" charset="0"/>
              </a:rPr>
              <a:t>Database management for efficient incident analysis</a:t>
            </a:r>
          </a:p>
          <a:p>
            <a:pPr marL="171450" indent="-171450">
              <a:lnSpc>
                <a:spcPct val="150000"/>
              </a:lnSpc>
              <a:buFont typeface="Arial" panose="020B0604020202020204" pitchFamily="34" charset="0"/>
              <a:buChar char="•"/>
            </a:pPr>
            <a:r>
              <a:rPr lang="en-US" sz="1200" dirty="0">
                <a:solidFill>
                  <a:prstClr val="black"/>
                </a:solidFill>
                <a:latin typeface="+mj-lt"/>
                <a:cs typeface="Helvetica" panose="020B0604020202020204" pitchFamily="34" charset="0"/>
              </a:rPr>
              <a:t>Community engagement through a bulletin board</a:t>
            </a:r>
          </a:p>
          <a:p>
            <a:pPr marL="171450" indent="-171450">
              <a:lnSpc>
                <a:spcPct val="150000"/>
              </a:lnSpc>
              <a:buFont typeface="Arial" panose="020B0604020202020204" pitchFamily="34" charset="0"/>
              <a:buChar char="•"/>
            </a:pPr>
            <a:r>
              <a:rPr lang="en-US" sz="1200" dirty="0" smtClean="0">
                <a:solidFill>
                  <a:prstClr val="black"/>
                </a:solidFill>
                <a:latin typeface="+mj-lt"/>
                <a:cs typeface="Helvetica" panose="020B0604020202020204" pitchFamily="34" charset="0"/>
              </a:rPr>
              <a:t>Integration with emergency services for critical situations</a:t>
            </a:r>
          </a:p>
          <a:p>
            <a:pPr marL="171450" indent="-171450">
              <a:lnSpc>
                <a:spcPct val="150000"/>
              </a:lnSpc>
              <a:buFont typeface="Arial" panose="020B0604020202020204" pitchFamily="34" charset="0"/>
              <a:buChar char="•"/>
            </a:pPr>
            <a:r>
              <a:rPr lang="en-US" sz="1200" b="1" dirty="0" smtClean="0">
                <a:solidFill>
                  <a:prstClr val="black"/>
                </a:solidFill>
                <a:latin typeface="+mj-lt"/>
                <a:cs typeface="Helvetica" panose="020B0604020202020204" pitchFamily="34" charset="0"/>
              </a:rPr>
              <a:t>Objective: </a:t>
            </a:r>
            <a:r>
              <a:rPr lang="en-US" sz="1200" dirty="0" smtClean="0">
                <a:solidFill>
                  <a:prstClr val="black"/>
                </a:solidFill>
                <a:latin typeface="+mj-lt"/>
                <a:cs typeface="Helvetica" panose="020B0604020202020204" pitchFamily="34" charset="0"/>
              </a:rPr>
              <a:t>GuardianWatch aims to revolutionize incident reporting, addressing current challenges and fostering a safer, more connected community.</a:t>
            </a:r>
            <a:endParaRPr lang="en-US" dirty="0">
              <a:latin typeface="+mj-lt"/>
              <a:cs typeface="Helvetica"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083" y="543150"/>
            <a:ext cx="6546599" cy="4195810"/>
          </a:xfrm>
          <a:prstGeom prst="rect">
            <a:avLst/>
          </a:prstGeom>
        </p:spPr>
      </p:pic>
    </p:spTree>
    <p:extLst>
      <p:ext uri="{BB962C8B-B14F-4D97-AF65-F5344CB8AC3E}">
        <p14:creationId xmlns:p14="http://schemas.microsoft.com/office/powerpoint/2010/main" val="2467664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72995" y="117537"/>
            <a:ext cx="10366907" cy="3908762"/>
          </a:xfrm>
          <a:prstGeom prst="rect">
            <a:avLst/>
          </a:prstGeom>
        </p:spPr>
        <p:txBody>
          <a:bodyPr wrap="square">
            <a:spAutoFit/>
          </a:bodyPr>
          <a:lstStyle/>
          <a:p>
            <a:r>
              <a:rPr lang="en-US" b="1" dirty="0" smtClean="0">
                <a:latin typeface="+mj-lt"/>
              </a:rPr>
              <a:t> Benefits</a:t>
            </a:r>
          </a:p>
          <a:p>
            <a:r>
              <a:rPr lang="en-US" sz="1400" b="1" u="sng" dirty="0" smtClean="0">
                <a:latin typeface="+mj-lt"/>
              </a:rPr>
              <a:t>Title: Unlocking Positive Change: Guardian Watch's Impact</a:t>
            </a:r>
          </a:p>
          <a:p>
            <a:endParaRPr lang="en-US" dirty="0"/>
          </a:p>
          <a:p>
            <a:r>
              <a:rPr lang="en-US" sz="1200" b="1" dirty="0" smtClean="0">
                <a:latin typeface="+mj-lt"/>
              </a:rPr>
              <a:t>Enhanced Community Safety:</a:t>
            </a:r>
          </a:p>
          <a:p>
            <a:endParaRPr lang="en-US" sz="1200" dirty="0" smtClean="0">
              <a:latin typeface="+mj-lt"/>
            </a:endParaRPr>
          </a:p>
          <a:p>
            <a:r>
              <a:rPr lang="en-US" sz="1200" dirty="0" smtClean="0">
                <a:latin typeface="+mj-lt"/>
              </a:rPr>
              <a:t>Active citizen participation through GuardianWatch contributes to a safer and more secure community.</a:t>
            </a:r>
          </a:p>
          <a:p>
            <a:r>
              <a:rPr lang="en-US" sz="1200" dirty="0" smtClean="0">
                <a:latin typeface="+mj-lt"/>
              </a:rPr>
              <a:t>Collective efforts lead to increased vigilance and incident prevention.</a:t>
            </a:r>
          </a:p>
          <a:p>
            <a:r>
              <a:rPr lang="en-US" sz="1200" dirty="0" smtClean="0">
                <a:latin typeface="+mj-lt"/>
              </a:rPr>
              <a:t>Quick Response:</a:t>
            </a:r>
          </a:p>
          <a:p>
            <a:endParaRPr lang="en-US" sz="1200" dirty="0" smtClean="0">
              <a:latin typeface="+mj-lt"/>
            </a:endParaRPr>
          </a:p>
          <a:p>
            <a:r>
              <a:rPr lang="en-US" sz="1200" dirty="0" smtClean="0">
                <a:latin typeface="+mj-lt"/>
              </a:rPr>
              <a:t>Real-time alerts and efficient incident reporting enable swift responses from law enforcement.</a:t>
            </a:r>
          </a:p>
          <a:p>
            <a:r>
              <a:rPr lang="en-US" sz="1200" dirty="0" smtClean="0">
                <a:latin typeface="+mj-lt"/>
              </a:rPr>
              <a:t>GuardianWatch ensures timely intervention, minimizing potential risks.</a:t>
            </a:r>
          </a:p>
          <a:p>
            <a:r>
              <a:rPr lang="en-US" sz="1200" dirty="0" smtClean="0">
                <a:latin typeface="+mj-lt"/>
              </a:rPr>
              <a:t>Data-Driven Policing:</a:t>
            </a:r>
          </a:p>
          <a:p>
            <a:endParaRPr lang="en-US" sz="1200" dirty="0" smtClean="0">
              <a:latin typeface="+mj-lt"/>
            </a:endParaRPr>
          </a:p>
          <a:p>
            <a:r>
              <a:rPr lang="en-US" sz="1200" dirty="0" smtClean="0">
                <a:latin typeface="+mj-lt"/>
              </a:rPr>
              <a:t>The app's comprehensive database facilitates data-driven policing strategies.</a:t>
            </a:r>
          </a:p>
          <a:p>
            <a:r>
              <a:rPr lang="en-US" sz="1200" dirty="0" smtClean="0">
                <a:latin typeface="+mj-lt"/>
              </a:rPr>
              <a:t>Law enforcement gains insights into incident patterns, allowing for strategic resource allocation.</a:t>
            </a:r>
          </a:p>
          <a:p>
            <a:r>
              <a:rPr lang="en-US" sz="1200" dirty="0" smtClean="0">
                <a:latin typeface="+mj-lt"/>
              </a:rPr>
              <a:t>Community Building:</a:t>
            </a:r>
          </a:p>
          <a:p>
            <a:endParaRPr lang="en-US" sz="1200" dirty="0" smtClean="0">
              <a:latin typeface="+mj-lt"/>
            </a:endParaRPr>
          </a:p>
          <a:p>
            <a:r>
              <a:rPr lang="en-US" sz="1200" dirty="0" smtClean="0">
                <a:latin typeface="+mj-lt"/>
              </a:rPr>
              <a:t>GuardianWatch fosters a sense of community by promoting collaboration and open communication.</a:t>
            </a:r>
          </a:p>
          <a:p>
            <a:r>
              <a:rPr lang="en-US" sz="1200" dirty="0" smtClean="0">
                <a:latin typeface="+mj-lt"/>
              </a:rPr>
              <a:t>Users actively engage in discussions, strengthening the community fabric.</a:t>
            </a:r>
            <a:endParaRPr lang="en-US" sz="1200" dirty="0">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8683" y="3177093"/>
            <a:ext cx="5051669" cy="3364804"/>
          </a:xfrm>
          <a:prstGeom prst="rect">
            <a:avLst/>
          </a:prstGeom>
        </p:spPr>
      </p:pic>
    </p:spTree>
    <p:extLst>
      <p:ext uri="{BB962C8B-B14F-4D97-AF65-F5344CB8AC3E}">
        <p14:creationId xmlns:p14="http://schemas.microsoft.com/office/powerpoint/2010/main" val="3097607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60638" y="197709"/>
            <a:ext cx="7011127" cy="4462760"/>
          </a:xfrm>
          <a:prstGeom prst="rect">
            <a:avLst/>
          </a:prstGeom>
        </p:spPr>
        <p:txBody>
          <a:bodyPr wrap="square">
            <a:spAutoFit/>
          </a:bodyPr>
          <a:lstStyle/>
          <a:p>
            <a:r>
              <a:rPr lang="en-US" b="1" dirty="0" smtClean="0">
                <a:latin typeface="+mj-lt"/>
              </a:rPr>
              <a:t>Future Developments</a:t>
            </a:r>
          </a:p>
          <a:p>
            <a:r>
              <a:rPr lang="en-US" sz="1400" b="1" u="sng" dirty="0" smtClean="0">
                <a:latin typeface="+mj-lt"/>
              </a:rPr>
              <a:t>Evolving Together: Guardian Watch's Vision for the Future</a:t>
            </a:r>
          </a:p>
          <a:p>
            <a:endParaRPr lang="en-US" sz="1200" dirty="0" smtClean="0"/>
          </a:p>
          <a:p>
            <a:r>
              <a:rPr lang="en-US" sz="1200" b="1" dirty="0" smtClean="0">
                <a:latin typeface="+mj-lt"/>
              </a:rPr>
              <a:t>Continuous Improvement:</a:t>
            </a:r>
          </a:p>
          <a:p>
            <a:endParaRPr lang="en-US" sz="1200" dirty="0" smtClean="0">
              <a:latin typeface="+mj-lt"/>
            </a:endParaRPr>
          </a:p>
          <a:p>
            <a:r>
              <a:rPr lang="en-US" sz="1200" dirty="0" smtClean="0">
                <a:latin typeface="+mj-lt"/>
              </a:rPr>
              <a:t>GuardianWatch is committed to continuous improvement.</a:t>
            </a:r>
          </a:p>
          <a:p>
            <a:r>
              <a:rPr lang="en-US" sz="1200" dirty="0" smtClean="0">
                <a:latin typeface="+mj-lt"/>
              </a:rPr>
              <a:t>Regular updates and enhancements to refine user experience and functionality.</a:t>
            </a:r>
          </a:p>
          <a:p>
            <a:r>
              <a:rPr lang="en-US" sz="1200" dirty="0" smtClean="0">
                <a:latin typeface="+mj-lt"/>
              </a:rPr>
              <a:t>User Feedback Integration:</a:t>
            </a:r>
          </a:p>
          <a:p>
            <a:endParaRPr lang="en-US" sz="1200" dirty="0" smtClean="0">
              <a:latin typeface="+mj-lt"/>
            </a:endParaRPr>
          </a:p>
          <a:p>
            <a:r>
              <a:rPr lang="en-US" sz="1200" dirty="0" smtClean="0">
                <a:latin typeface="+mj-lt"/>
              </a:rPr>
              <a:t>Actively seeking and integrating user feedback into future updates.</a:t>
            </a:r>
          </a:p>
          <a:p>
            <a:r>
              <a:rPr lang="en-US" sz="1200" dirty="0" smtClean="0">
                <a:latin typeface="+mj-lt"/>
              </a:rPr>
              <a:t>Users are integral to shaping the evolution of GuardianWatch.</a:t>
            </a:r>
          </a:p>
          <a:p>
            <a:r>
              <a:rPr lang="en-US" sz="1200" dirty="0" smtClean="0">
                <a:latin typeface="+mj-lt"/>
              </a:rPr>
              <a:t>Expansion and Innovation:</a:t>
            </a:r>
          </a:p>
          <a:p>
            <a:endParaRPr lang="en-US" sz="1200" dirty="0" smtClean="0">
              <a:latin typeface="+mj-lt"/>
            </a:endParaRPr>
          </a:p>
          <a:p>
            <a:r>
              <a:rPr lang="en-US" sz="1200" dirty="0" smtClean="0">
                <a:latin typeface="+mj-lt"/>
              </a:rPr>
              <a:t>Future plans include expanding features and introducing innovative functionalities.</a:t>
            </a:r>
          </a:p>
          <a:p>
            <a:r>
              <a:rPr lang="en-US" sz="1200" dirty="0" smtClean="0">
                <a:latin typeface="+mj-lt"/>
              </a:rPr>
              <a:t>GuardianWatch aims to stay at the forefront of technology for enhanced community safety.</a:t>
            </a:r>
          </a:p>
          <a:p>
            <a:r>
              <a:rPr lang="en-US" sz="1200" dirty="0" smtClean="0">
                <a:latin typeface="+mj-lt"/>
              </a:rPr>
              <a:t>Community Collaboration:</a:t>
            </a:r>
          </a:p>
          <a:p>
            <a:endParaRPr lang="en-US" sz="1200" dirty="0" smtClean="0">
              <a:latin typeface="+mj-lt"/>
            </a:endParaRPr>
          </a:p>
          <a:p>
            <a:r>
              <a:rPr lang="en-US" sz="1200" dirty="0" smtClean="0">
                <a:latin typeface="+mj-lt"/>
              </a:rPr>
              <a:t>Engaging the community in the development process.</a:t>
            </a:r>
          </a:p>
          <a:p>
            <a:r>
              <a:rPr lang="en-US" sz="1200" dirty="0" smtClean="0">
                <a:latin typeface="+mj-lt"/>
              </a:rPr>
              <a:t>GuardianWatch envisions a collaborative journey with users in shaping the app's future.</a:t>
            </a:r>
          </a:p>
          <a:p>
            <a:r>
              <a:rPr lang="en-US" sz="1200" dirty="0" smtClean="0">
                <a:latin typeface="+mj-lt"/>
              </a:rPr>
              <a:t>Visuals:</a:t>
            </a:r>
          </a:p>
          <a:p>
            <a:endParaRPr lang="en-US" sz="1200" dirty="0" smtClean="0">
              <a:latin typeface="+mj-lt"/>
            </a:endParaRPr>
          </a:p>
          <a:p>
            <a:r>
              <a:rPr lang="en-US" sz="1200" dirty="0" smtClean="0">
                <a:latin typeface="+mj-lt"/>
              </a:rPr>
              <a:t>Graphics representing an evolving app icon or symbol.</a:t>
            </a:r>
          </a:p>
          <a:p>
            <a:r>
              <a:rPr lang="en-US" sz="1200" dirty="0" smtClean="0">
                <a:latin typeface="+mj-lt"/>
              </a:rPr>
              <a:t>Images suggesting innovation and growth.</a:t>
            </a:r>
            <a:endParaRPr lang="en-US" sz="12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635" y="3899288"/>
            <a:ext cx="6126816" cy="2720306"/>
          </a:xfrm>
          <a:prstGeom prst="rect">
            <a:avLst/>
          </a:prstGeom>
        </p:spPr>
      </p:pic>
    </p:spTree>
    <p:extLst>
      <p:ext uri="{BB962C8B-B14F-4D97-AF65-F5344CB8AC3E}">
        <p14:creationId xmlns:p14="http://schemas.microsoft.com/office/powerpoint/2010/main" val="3754432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23568" y="185352"/>
            <a:ext cx="5022173" cy="4678204"/>
          </a:xfrm>
          <a:prstGeom prst="rect">
            <a:avLst/>
          </a:prstGeom>
        </p:spPr>
        <p:txBody>
          <a:bodyPr wrap="square">
            <a:spAutoFit/>
          </a:bodyPr>
          <a:lstStyle/>
          <a:p>
            <a:r>
              <a:rPr lang="en-US" b="1" dirty="0" smtClean="0">
                <a:latin typeface="+mj-lt"/>
              </a:rPr>
              <a:t>Call to Action</a:t>
            </a:r>
          </a:p>
          <a:p>
            <a:r>
              <a:rPr lang="en-US" sz="1400" b="1" u="sng" dirty="0" smtClean="0">
                <a:latin typeface="+mj-lt"/>
              </a:rPr>
              <a:t>Empower Your Community: Download and Collaborate with GuardianWatch</a:t>
            </a:r>
          </a:p>
          <a:p>
            <a:endParaRPr lang="en-US" sz="1200" dirty="0" smtClean="0"/>
          </a:p>
          <a:p>
            <a:r>
              <a:rPr lang="en-US" sz="1200" b="1" dirty="0" smtClean="0">
                <a:latin typeface="+mj-lt"/>
              </a:rPr>
              <a:t>Download GuardianWatch:</a:t>
            </a:r>
          </a:p>
          <a:p>
            <a:endParaRPr lang="en-US" sz="1200" dirty="0" smtClean="0">
              <a:latin typeface="+mj-lt"/>
            </a:endParaRPr>
          </a:p>
          <a:p>
            <a:r>
              <a:rPr lang="en-US" sz="1200" dirty="0" smtClean="0">
                <a:latin typeface="+mj-lt"/>
              </a:rPr>
              <a:t>Empower yourself and your community by downloading GuardianWatch today.</a:t>
            </a:r>
          </a:p>
          <a:p>
            <a:endParaRPr lang="en-US" sz="1200" dirty="0">
              <a:latin typeface="+mj-lt"/>
            </a:endParaRPr>
          </a:p>
          <a:p>
            <a:r>
              <a:rPr lang="en-US" sz="1200" b="1" dirty="0" smtClean="0">
                <a:latin typeface="+mj-lt"/>
              </a:rPr>
              <a:t>Activate Your Guardian Role:</a:t>
            </a:r>
          </a:p>
          <a:p>
            <a:endParaRPr lang="en-US" sz="1200" dirty="0" smtClean="0">
              <a:latin typeface="+mj-lt"/>
            </a:endParaRPr>
          </a:p>
          <a:p>
            <a:r>
              <a:rPr lang="en-US" sz="1200" dirty="0" smtClean="0">
                <a:latin typeface="+mj-lt"/>
              </a:rPr>
              <a:t>Be an active contributor to community safety. Your reports make a difference.</a:t>
            </a:r>
          </a:p>
          <a:p>
            <a:r>
              <a:rPr lang="en-US" sz="1200" dirty="0" smtClean="0">
                <a:latin typeface="+mj-lt"/>
              </a:rPr>
              <a:t>Encourage friends, family, and neighbors to join the GuardianWatch community.</a:t>
            </a:r>
          </a:p>
          <a:p>
            <a:r>
              <a:rPr lang="en-US" sz="1200" dirty="0" smtClean="0">
                <a:latin typeface="+mj-lt"/>
              </a:rPr>
              <a:t>Collaborate with Local Law Enforcement:</a:t>
            </a:r>
          </a:p>
          <a:p>
            <a:endParaRPr lang="en-US" sz="1200" dirty="0" smtClean="0">
              <a:latin typeface="+mj-lt"/>
            </a:endParaRPr>
          </a:p>
          <a:p>
            <a:r>
              <a:rPr lang="en-US" sz="1200" dirty="0" smtClean="0">
                <a:latin typeface="+mj-lt"/>
              </a:rPr>
              <a:t>GuardianWatch invites collaboration with local law enforcement agencies.</a:t>
            </a:r>
          </a:p>
          <a:p>
            <a:r>
              <a:rPr lang="en-US" sz="1200" dirty="0" smtClean="0">
                <a:latin typeface="+mj-lt"/>
              </a:rPr>
              <a:t>Strengthen the bond between citizens and law enforcement for a safer community.</a:t>
            </a:r>
          </a:p>
          <a:p>
            <a:r>
              <a:rPr lang="en-US" sz="1200" dirty="0" smtClean="0">
                <a:latin typeface="+mj-lt"/>
              </a:rPr>
              <a:t>Forge Partnerships with Community Organizations:</a:t>
            </a:r>
          </a:p>
          <a:p>
            <a:endParaRPr lang="en-US" sz="1200" dirty="0" smtClean="0">
              <a:latin typeface="+mj-lt"/>
            </a:endParaRPr>
          </a:p>
          <a:p>
            <a:r>
              <a:rPr lang="en-US" sz="1200" dirty="0" smtClean="0">
                <a:latin typeface="+mj-lt"/>
              </a:rPr>
              <a:t>Community organizations play a vital role. Partner with GuardianWatch to enhance community safety.</a:t>
            </a:r>
          </a:p>
          <a:p>
            <a:r>
              <a:rPr lang="en-US" sz="1200" dirty="0" smtClean="0">
                <a:latin typeface="+mj-lt"/>
              </a:rPr>
              <a:t>Collaborate on events, initiatives, and educational programs to promote awareness and engagement.</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906" y="2447366"/>
            <a:ext cx="5737443" cy="4141694"/>
          </a:xfrm>
          <a:prstGeom prst="rect">
            <a:avLst/>
          </a:prstGeom>
        </p:spPr>
      </p:pic>
    </p:spTree>
    <p:extLst>
      <p:ext uri="{BB962C8B-B14F-4D97-AF65-F5344CB8AC3E}">
        <p14:creationId xmlns:p14="http://schemas.microsoft.com/office/powerpoint/2010/main" val="3196159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3048000" y="2828836"/>
            <a:ext cx="6096000" cy="369332"/>
          </a:xfrm>
          <a:prstGeom prst="rect">
            <a:avLst/>
          </a:prstGeom>
        </p:spPr>
        <p:txBody>
          <a:bodyPr>
            <a:spAutoFit/>
          </a:bodyPr>
          <a:lstStyle/>
          <a:p>
            <a:endParaRPr lang="en-US" dirty="0"/>
          </a:p>
        </p:txBody>
      </p:sp>
      <p:sp>
        <p:nvSpPr>
          <p:cNvPr id="5" name="Rectangle 4"/>
          <p:cNvSpPr/>
          <p:nvPr/>
        </p:nvSpPr>
        <p:spPr>
          <a:xfrm>
            <a:off x="366028" y="355519"/>
            <a:ext cx="10473828" cy="2308324"/>
          </a:xfrm>
          <a:prstGeom prst="rect">
            <a:avLst/>
          </a:prstGeom>
          <a:noFill/>
        </p:spPr>
        <p:txBody>
          <a:bodyPr wrap="none" lIns="91440" tIns="45720" rIns="91440" bIns="45720">
            <a:spAutoFit/>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Open Floor for Questions:</a:t>
            </a:r>
          </a:p>
          <a:p>
            <a:pPr algn="ctr"/>
            <a:endPar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We welcome your questions and insights.</a:t>
            </a:r>
          </a:p>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Please feel free to ask anything about GuardianWatch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966" y="2828836"/>
            <a:ext cx="4706376" cy="3529782"/>
          </a:xfrm>
          <a:prstGeom prst="rect">
            <a:avLst/>
          </a:prstGeom>
        </p:spPr>
      </p:pic>
    </p:spTree>
    <p:extLst>
      <p:ext uri="{BB962C8B-B14F-4D97-AF65-F5344CB8AC3E}">
        <p14:creationId xmlns:p14="http://schemas.microsoft.com/office/powerpoint/2010/main" val="3344108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Tree>
    <p:extLst>
      <p:ext uri="{BB962C8B-B14F-4D97-AF65-F5344CB8AC3E}">
        <p14:creationId xmlns:p14="http://schemas.microsoft.com/office/powerpoint/2010/main" val="1777917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Tree>
    <p:extLst>
      <p:ext uri="{BB962C8B-B14F-4D97-AF65-F5344CB8AC3E}">
        <p14:creationId xmlns:p14="http://schemas.microsoft.com/office/powerpoint/2010/main" val="2096597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3" name="Rectangle 2"/>
          <p:cNvSpPr/>
          <p:nvPr/>
        </p:nvSpPr>
        <p:spPr>
          <a:xfrm>
            <a:off x="156278" y="296069"/>
            <a:ext cx="5972673" cy="5170646"/>
          </a:xfrm>
          <a:prstGeom prst="rect">
            <a:avLst/>
          </a:prstGeom>
        </p:spPr>
        <p:txBody>
          <a:bodyPr wrap="square">
            <a:spAutoFit/>
          </a:bodyPr>
          <a:lstStyle/>
          <a:p>
            <a:r>
              <a:rPr lang="en-US" b="1" i="0" dirty="0" smtClean="0">
                <a:effectLst/>
                <a:latin typeface="+mj-lt"/>
              </a:rPr>
              <a:t>Current Challenges in Community Safety and Incident Reporting:</a:t>
            </a:r>
          </a:p>
          <a:p>
            <a:endParaRPr lang="en-US" sz="1200" b="0" i="0" dirty="0" smtClean="0">
              <a:effectLst/>
            </a:endParaRPr>
          </a:p>
          <a:p>
            <a:r>
              <a:rPr lang="en-US" sz="1200" b="1" i="0" dirty="0" smtClean="0">
                <a:effectLst/>
              </a:rPr>
              <a:t>Underreporting of Incidents:</a:t>
            </a:r>
          </a:p>
          <a:p>
            <a:pPr>
              <a:lnSpc>
                <a:spcPct val="150000"/>
              </a:lnSpc>
            </a:pPr>
            <a:endParaRPr lang="en-US" sz="1200" b="0" i="0" dirty="0" smtClean="0">
              <a:effectLst/>
              <a:latin typeface="+mj-lt"/>
            </a:endParaRPr>
          </a:p>
          <a:p>
            <a:pPr marL="171450" indent="-171450">
              <a:lnSpc>
                <a:spcPct val="150000"/>
              </a:lnSpc>
              <a:buFont typeface="Wingdings" panose="05000000000000000000" pitchFamily="2" charset="2"/>
              <a:buChar char="v"/>
            </a:pPr>
            <a:r>
              <a:rPr lang="en-US" sz="1200" b="0" i="0" dirty="0" smtClean="0">
                <a:effectLst/>
                <a:latin typeface="+mj-lt"/>
              </a:rPr>
              <a:t>Many incidents in communities go unreported due to various reasons, including fear of retaliation, lack of trust in law enforcement, or the perception that reporting won't lead to meaningful action.</a:t>
            </a:r>
          </a:p>
          <a:p>
            <a:pPr marL="171450" indent="-171450">
              <a:lnSpc>
                <a:spcPct val="150000"/>
              </a:lnSpc>
              <a:buFont typeface="Wingdings" panose="05000000000000000000" pitchFamily="2" charset="2"/>
              <a:buChar char="v"/>
            </a:pPr>
            <a:r>
              <a:rPr lang="en-US" sz="1200" b="0" i="0" dirty="0" smtClean="0">
                <a:effectLst/>
                <a:latin typeface="+mj-lt"/>
              </a:rPr>
              <a:t>Slow and Inefficient Reporting Processes:</a:t>
            </a:r>
          </a:p>
          <a:p>
            <a:pPr marL="171450" indent="-171450">
              <a:lnSpc>
                <a:spcPct val="150000"/>
              </a:lnSpc>
              <a:buFont typeface="Wingdings" panose="05000000000000000000" pitchFamily="2" charset="2"/>
              <a:buChar char="v"/>
            </a:pPr>
            <a:r>
              <a:rPr lang="en-US" sz="1200" b="0" i="0" dirty="0" smtClean="0">
                <a:effectLst/>
                <a:latin typeface="+mj-lt"/>
              </a:rPr>
              <a:t>Traditional methods of incident reporting, such as phone calls or in-person visits to police stations, can be slow and cumbersome. This may result in delayed response times and difficulty in gathering timely and accurate information.</a:t>
            </a:r>
          </a:p>
          <a:p>
            <a:pPr marL="171450" indent="-171450">
              <a:lnSpc>
                <a:spcPct val="150000"/>
              </a:lnSpc>
              <a:buFont typeface="Wingdings" panose="05000000000000000000" pitchFamily="2" charset="2"/>
              <a:buChar char="v"/>
            </a:pPr>
            <a:r>
              <a:rPr lang="en-US" sz="1200" b="0" i="0" dirty="0" smtClean="0">
                <a:effectLst/>
                <a:latin typeface="+mj-lt"/>
              </a:rPr>
              <a:t>Lack of Anonymity:</a:t>
            </a:r>
          </a:p>
          <a:p>
            <a:pPr marL="171450" indent="-171450">
              <a:lnSpc>
                <a:spcPct val="150000"/>
              </a:lnSpc>
              <a:buFont typeface="Wingdings" panose="05000000000000000000" pitchFamily="2" charset="2"/>
              <a:buChar char="v"/>
            </a:pPr>
            <a:r>
              <a:rPr lang="en-US" sz="1200" b="0" i="0" dirty="0" smtClean="0">
                <a:effectLst/>
                <a:latin typeface="+mj-lt"/>
              </a:rPr>
              <a:t>Concerns about privacy and safety often deter individuals from reporting incidents, especially if they fear repercussions. The absence of an anonymous reporting option hinders the willingness of witnesses to come forward.</a:t>
            </a:r>
          </a:p>
          <a:p>
            <a:pPr marL="171450" indent="-171450">
              <a:lnSpc>
                <a:spcPct val="150000"/>
              </a:lnSpc>
              <a:buFont typeface="Wingdings" panose="05000000000000000000" pitchFamily="2" charset="2"/>
              <a:buChar char="v"/>
            </a:pPr>
            <a:r>
              <a:rPr lang="en-US" sz="1200" b="0" i="0" dirty="0" smtClean="0">
                <a:effectLst/>
                <a:latin typeface="+mj-lt"/>
              </a:rPr>
              <a:t>Limited Community Engagement:</a:t>
            </a:r>
          </a:p>
          <a:p>
            <a:pPr marL="171450" indent="-171450">
              <a:lnSpc>
                <a:spcPct val="150000"/>
              </a:lnSpc>
              <a:buFont typeface="Wingdings" panose="05000000000000000000" pitchFamily="2" charset="2"/>
              <a:buChar char="v"/>
            </a:pPr>
            <a:r>
              <a:rPr lang="en-US" sz="1200" b="0" i="0" dirty="0" smtClean="0">
                <a:effectLst/>
                <a:latin typeface="+mj-lt"/>
              </a:rPr>
              <a:t>Many communities lack effective platforms for residents to engage with each other and law enforcement in a meaningful way. This hampers the development of a collaborative and informed community.</a:t>
            </a:r>
            <a:endParaRPr lang="en-US" sz="1200" b="0" i="0" dirty="0">
              <a:effectLst/>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092" y="1763309"/>
            <a:ext cx="5149274" cy="3453512"/>
          </a:xfrm>
          <a:prstGeom prst="rect">
            <a:avLst/>
          </a:prstGeom>
        </p:spPr>
      </p:pic>
    </p:spTree>
    <p:extLst>
      <p:ext uri="{BB962C8B-B14F-4D97-AF65-F5344CB8AC3E}">
        <p14:creationId xmlns:p14="http://schemas.microsoft.com/office/powerpoint/2010/main" val="2101144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86497" y="141731"/>
            <a:ext cx="5634681" cy="5539978"/>
          </a:xfrm>
          <a:prstGeom prst="rect">
            <a:avLst/>
          </a:prstGeom>
        </p:spPr>
        <p:txBody>
          <a:bodyPr wrap="square">
            <a:spAutoFit/>
          </a:bodyPr>
          <a:lstStyle/>
          <a:p>
            <a:r>
              <a:rPr lang="en-US" b="1" dirty="0" smtClean="0">
                <a:latin typeface="+mj-lt"/>
              </a:rPr>
              <a:t>Ineffective Data Management:</a:t>
            </a:r>
          </a:p>
          <a:p>
            <a:endParaRPr lang="en-US" sz="1200" dirty="0" smtClean="0">
              <a:latin typeface="+mj-lt"/>
            </a:endParaRPr>
          </a:p>
          <a:p>
            <a:r>
              <a:rPr lang="en-US" sz="1200" dirty="0" smtClean="0">
                <a:latin typeface="+mj-lt"/>
              </a:rPr>
              <a:t>Traditional paper-based or outdated digital systems for incident reporting may result in inefficient data management. Law enforcement agencies struggle to analyze and respond to incidents effectively without a streamlined and centralized database.</a:t>
            </a:r>
          </a:p>
          <a:p>
            <a:r>
              <a:rPr lang="en-US" sz="1200" dirty="0" smtClean="0">
                <a:latin typeface="+mj-lt"/>
              </a:rPr>
              <a:t>Communication Gaps:</a:t>
            </a:r>
          </a:p>
          <a:p>
            <a:endParaRPr lang="en-US" sz="1200" dirty="0" smtClean="0">
              <a:latin typeface="+mj-lt"/>
            </a:endParaRPr>
          </a:p>
          <a:p>
            <a:pPr marL="171450" indent="-171450">
              <a:buFont typeface="Wingdings" panose="05000000000000000000" pitchFamily="2" charset="2"/>
              <a:buChar char="v"/>
            </a:pPr>
            <a:r>
              <a:rPr lang="en-US" sz="1200" dirty="0" smtClean="0">
                <a:latin typeface="+mj-lt"/>
              </a:rPr>
              <a:t>Communication gaps between citizens and law enforcement can lead to misinformation, misunderstandings, and an overall lack of awareness about local safety issues.</a:t>
            </a:r>
          </a:p>
          <a:p>
            <a:pPr marL="171450" indent="-171450">
              <a:buFont typeface="Wingdings" panose="05000000000000000000" pitchFamily="2" charset="2"/>
              <a:buChar char="v"/>
            </a:pPr>
            <a:r>
              <a:rPr lang="en-US" sz="1200" dirty="0" smtClean="0">
                <a:latin typeface="+mj-lt"/>
              </a:rPr>
              <a:t>Inadequate Integration with Emergency Services:</a:t>
            </a:r>
          </a:p>
          <a:p>
            <a:pPr marL="171450" indent="-171450">
              <a:buFont typeface="Wingdings" panose="05000000000000000000" pitchFamily="2" charset="2"/>
              <a:buChar char="v"/>
            </a:pPr>
            <a:endParaRPr lang="en-US" sz="1200" dirty="0" smtClean="0">
              <a:latin typeface="+mj-lt"/>
            </a:endParaRPr>
          </a:p>
          <a:p>
            <a:pPr marL="171450" indent="-171450">
              <a:buFont typeface="Wingdings" panose="05000000000000000000" pitchFamily="2" charset="2"/>
              <a:buChar char="v"/>
            </a:pPr>
            <a:r>
              <a:rPr lang="en-US" sz="1200" dirty="0" smtClean="0">
                <a:latin typeface="+mj-lt"/>
              </a:rPr>
              <a:t>Limited integration with emergency services may result in delayed responses during critical situations, impacting the overall effectiveness of emergency management.</a:t>
            </a:r>
          </a:p>
          <a:p>
            <a:pPr marL="171450" indent="-171450">
              <a:buFont typeface="Wingdings" panose="05000000000000000000" pitchFamily="2" charset="2"/>
              <a:buChar char="v"/>
            </a:pPr>
            <a:r>
              <a:rPr lang="en-US" sz="1200" dirty="0" smtClean="0">
                <a:latin typeface="+mj-lt"/>
              </a:rPr>
              <a:t>Insufficient Public Awareness:</a:t>
            </a:r>
          </a:p>
          <a:p>
            <a:pPr marL="171450" indent="-171450">
              <a:buFont typeface="Wingdings" panose="05000000000000000000" pitchFamily="2" charset="2"/>
              <a:buChar char="v"/>
            </a:pPr>
            <a:endParaRPr lang="en-US" sz="1200" dirty="0" smtClean="0">
              <a:latin typeface="+mj-lt"/>
            </a:endParaRPr>
          </a:p>
          <a:p>
            <a:pPr marL="171450" indent="-171450">
              <a:buFont typeface="Wingdings" panose="05000000000000000000" pitchFamily="2" charset="2"/>
              <a:buChar char="v"/>
            </a:pPr>
            <a:r>
              <a:rPr lang="en-US" sz="1200" dirty="0" smtClean="0">
                <a:latin typeface="+mj-lt"/>
              </a:rPr>
              <a:t>Lack of awareness about the importance of incident reporting and community safety measures can contribute to a passive approach among citizens, preventing them from actively participating in maintaining public safety.</a:t>
            </a:r>
          </a:p>
          <a:p>
            <a:pPr marL="171450" indent="-171450">
              <a:buFont typeface="Wingdings" panose="05000000000000000000" pitchFamily="2" charset="2"/>
              <a:buChar char="v"/>
            </a:pPr>
            <a:r>
              <a:rPr lang="en-US" sz="1200" dirty="0" smtClean="0">
                <a:latin typeface="+mj-lt"/>
              </a:rPr>
              <a:t>Failure to Address Root Causes:</a:t>
            </a:r>
          </a:p>
          <a:p>
            <a:pPr marL="171450" indent="-171450">
              <a:buFont typeface="Wingdings" panose="05000000000000000000" pitchFamily="2" charset="2"/>
              <a:buChar char="v"/>
            </a:pPr>
            <a:endParaRPr lang="en-US" sz="1200" dirty="0" smtClean="0">
              <a:latin typeface="+mj-lt"/>
            </a:endParaRPr>
          </a:p>
          <a:p>
            <a:pPr marL="171450" indent="-171450">
              <a:buFont typeface="Wingdings" panose="05000000000000000000" pitchFamily="2" charset="2"/>
              <a:buChar char="v"/>
            </a:pPr>
            <a:r>
              <a:rPr lang="en-US" sz="1200" dirty="0" smtClean="0">
                <a:latin typeface="+mj-lt"/>
              </a:rPr>
              <a:t>Incident reporting systems sometimes focus solely on documenting incidents without addressing the underlying causes. This can hinder the development of long-term solutions for community safety.</a:t>
            </a:r>
          </a:p>
          <a:p>
            <a:pPr marL="171450" indent="-171450">
              <a:buFont typeface="Wingdings" panose="05000000000000000000" pitchFamily="2" charset="2"/>
              <a:buChar char="v"/>
            </a:pPr>
            <a:r>
              <a:rPr lang="en-US" sz="1200" dirty="0" smtClean="0">
                <a:latin typeface="+mj-lt"/>
              </a:rPr>
              <a:t>Challenges in Community Policing:</a:t>
            </a:r>
          </a:p>
          <a:p>
            <a:pPr marL="171450" indent="-171450">
              <a:buFont typeface="Wingdings" panose="05000000000000000000" pitchFamily="2" charset="2"/>
              <a:buChar char="v"/>
            </a:pPr>
            <a:endParaRPr lang="en-US" sz="1200" dirty="0" smtClean="0">
              <a:latin typeface="+mj-lt"/>
            </a:endParaRPr>
          </a:p>
          <a:p>
            <a:pPr marL="171450" indent="-171450">
              <a:buFont typeface="Wingdings" panose="05000000000000000000" pitchFamily="2" charset="2"/>
              <a:buChar char="v"/>
            </a:pPr>
            <a:r>
              <a:rPr lang="en-US" sz="1200" dirty="0" smtClean="0">
                <a:latin typeface="+mj-lt"/>
              </a:rPr>
              <a:t>Community policing efforts face challenges in building trust and fostering positive relationships between law enforcement and residents, affecting the overall effectiveness of community safety initiatives</a:t>
            </a:r>
            <a:endParaRPr lang="en-US" sz="12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65" y="2032262"/>
            <a:ext cx="5136033" cy="3785839"/>
          </a:xfrm>
          <a:prstGeom prst="rect">
            <a:avLst/>
          </a:prstGeom>
        </p:spPr>
      </p:pic>
    </p:spTree>
    <p:extLst>
      <p:ext uri="{BB962C8B-B14F-4D97-AF65-F5344CB8AC3E}">
        <p14:creationId xmlns:p14="http://schemas.microsoft.com/office/powerpoint/2010/main" val="3617812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23567" y="165946"/>
            <a:ext cx="6363730" cy="3323987"/>
          </a:xfrm>
          <a:prstGeom prst="rect">
            <a:avLst/>
          </a:prstGeom>
        </p:spPr>
        <p:txBody>
          <a:bodyPr wrap="square">
            <a:spAutoFit/>
          </a:bodyPr>
          <a:lstStyle/>
          <a:p>
            <a:r>
              <a:rPr lang="en-US" b="1" dirty="0" smtClean="0">
                <a:effectLst/>
                <a:latin typeface="+mj-lt"/>
              </a:rPr>
              <a:t>Bridging the Gap: Traditional Incident Reporting Challenges</a:t>
            </a:r>
          </a:p>
          <a:p>
            <a:endParaRPr lang="en-US" b="1" dirty="0">
              <a:latin typeface="+mj-lt"/>
            </a:endParaRPr>
          </a:p>
          <a:p>
            <a:r>
              <a:rPr lang="en-US" sz="1200" b="1" dirty="0" smtClean="0">
                <a:effectLst/>
                <a:latin typeface="+mj-lt"/>
              </a:rPr>
              <a:t>Gap in Traditional Reporting:</a:t>
            </a:r>
            <a:endParaRPr lang="en-US" sz="1200" b="0" dirty="0" smtClean="0">
              <a:effectLst/>
              <a:latin typeface="+mj-lt"/>
            </a:endParaRPr>
          </a:p>
          <a:p>
            <a:pPr marL="742950" lvl="1" indent="-285750">
              <a:lnSpc>
                <a:spcPct val="150000"/>
              </a:lnSpc>
              <a:buFont typeface="Arial" panose="020B0604020202020204" pitchFamily="34" charset="0"/>
              <a:buChar char="•"/>
            </a:pPr>
            <a:r>
              <a:rPr lang="en-US" sz="1200" b="0" dirty="0" smtClean="0">
                <a:effectLst/>
                <a:latin typeface="+mj-lt"/>
              </a:rPr>
              <a:t>Speed and Efficiency: Traditional methods like phone calls or in-person visits are slow and often result in delayed responses.</a:t>
            </a:r>
          </a:p>
          <a:p>
            <a:pPr marL="742950" lvl="1" indent="-285750">
              <a:lnSpc>
                <a:spcPct val="150000"/>
              </a:lnSpc>
              <a:buFont typeface="Arial" panose="020B0604020202020204" pitchFamily="34" charset="0"/>
              <a:buChar char="•"/>
            </a:pPr>
            <a:r>
              <a:rPr lang="en-US" sz="1200" b="0" dirty="0" smtClean="0">
                <a:effectLst/>
                <a:latin typeface="+mj-lt"/>
              </a:rPr>
              <a:t>Limited Information: Lack of comprehensive data due to paper-based or outdated digital systems hampers incident analysis.</a:t>
            </a:r>
          </a:p>
          <a:p>
            <a:pPr>
              <a:lnSpc>
                <a:spcPct val="150000"/>
              </a:lnSpc>
            </a:pPr>
            <a:r>
              <a:rPr lang="en-US" sz="1200" b="1" dirty="0" smtClean="0">
                <a:effectLst/>
                <a:latin typeface="+mj-lt"/>
              </a:rPr>
              <a:t>Importance of Active Citizen Participation:</a:t>
            </a:r>
            <a:endParaRPr lang="en-US" sz="1200" b="0" dirty="0" smtClean="0">
              <a:effectLst/>
              <a:latin typeface="+mj-lt"/>
            </a:endParaRPr>
          </a:p>
          <a:p>
            <a:pPr marL="742950" lvl="1" indent="-285750">
              <a:lnSpc>
                <a:spcPct val="150000"/>
              </a:lnSpc>
              <a:buFont typeface="Arial" panose="020B0604020202020204" pitchFamily="34" charset="0"/>
              <a:buChar char="•"/>
            </a:pPr>
            <a:r>
              <a:rPr lang="en-US" sz="1200" b="0" dirty="0" smtClean="0">
                <a:effectLst/>
                <a:latin typeface="+mj-lt"/>
              </a:rPr>
              <a:t>Timely Reporting: Active citizen involvement is crucial for timely and accurate incident reporting.</a:t>
            </a:r>
          </a:p>
          <a:p>
            <a:pPr marL="742950" lvl="1" indent="-285750">
              <a:lnSpc>
                <a:spcPct val="150000"/>
              </a:lnSpc>
              <a:buFont typeface="Arial" panose="020B0604020202020204" pitchFamily="34" charset="0"/>
              <a:buChar char="•"/>
            </a:pPr>
            <a:r>
              <a:rPr lang="en-US" sz="1200" b="0" dirty="0" smtClean="0">
                <a:effectLst/>
                <a:latin typeface="+mj-lt"/>
              </a:rPr>
              <a:t>Community Empowerment: Engaged citizens contribute to a safer community, fostering a sense of responsibility and collaboration.</a:t>
            </a:r>
            <a:endParaRPr lang="en-US" sz="1200" b="0" dirty="0">
              <a:effectLst/>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74" y="2150076"/>
            <a:ext cx="5462426" cy="2936788"/>
          </a:xfrm>
          <a:prstGeom prst="rect">
            <a:avLst/>
          </a:prstGeom>
        </p:spPr>
      </p:pic>
    </p:spTree>
    <p:extLst>
      <p:ext uri="{BB962C8B-B14F-4D97-AF65-F5344CB8AC3E}">
        <p14:creationId xmlns:p14="http://schemas.microsoft.com/office/powerpoint/2010/main" val="204814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6" name="Rectangle 5"/>
          <p:cNvSpPr/>
          <p:nvPr/>
        </p:nvSpPr>
        <p:spPr>
          <a:xfrm>
            <a:off x="111211" y="174769"/>
            <a:ext cx="6054811" cy="5262979"/>
          </a:xfrm>
          <a:prstGeom prst="rect">
            <a:avLst/>
          </a:prstGeom>
        </p:spPr>
        <p:txBody>
          <a:bodyPr wrap="square">
            <a:spAutoFit/>
          </a:bodyPr>
          <a:lstStyle/>
          <a:p>
            <a:pPr>
              <a:lnSpc>
                <a:spcPct val="150000"/>
              </a:lnSpc>
            </a:pPr>
            <a:r>
              <a:rPr lang="en-US" b="1" i="0" dirty="0" smtClean="0">
                <a:solidFill>
                  <a:srgbClr val="0F0F0F"/>
                </a:solidFill>
                <a:effectLst/>
                <a:latin typeface="+mj-lt"/>
              </a:rPr>
              <a:t>Guardian Watch Overview</a:t>
            </a:r>
            <a:r>
              <a:rPr lang="en-US" sz="1200" dirty="0">
                <a:solidFill>
                  <a:prstClr val="black"/>
                </a:solidFill>
                <a:latin typeface="Calibri Light" panose="020F0302020204030204"/>
              </a:rPr>
              <a:t/>
            </a:r>
            <a:br>
              <a:rPr lang="en-US" sz="1200" dirty="0">
                <a:solidFill>
                  <a:prstClr val="black"/>
                </a:solidFill>
                <a:latin typeface="Calibri Light" panose="020F0302020204030204"/>
              </a:rPr>
            </a:br>
            <a:r>
              <a:rPr lang="en-US" sz="1400" b="1" dirty="0">
                <a:solidFill>
                  <a:prstClr val="black"/>
                </a:solidFill>
                <a:latin typeface="Calibri Light" panose="020F0302020204030204"/>
              </a:rPr>
              <a:t>Key Features:</a:t>
            </a:r>
            <a:r>
              <a:rPr lang="en-US" sz="1200" dirty="0">
                <a:solidFill>
                  <a:prstClr val="black"/>
                </a:solidFill>
                <a:latin typeface="Calibri Light" panose="020F0302020204030204"/>
              </a:rPr>
              <a:t/>
            </a:r>
            <a:br>
              <a:rPr lang="en-US" sz="1200" dirty="0">
                <a:solidFill>
                  <a:prstClr val="black"/>
                </a:solidFill>
                <a:latin typeface="Calibri Light" panose="020F0302020204030204"/>
              </a:rPr>
            </a:br>
            <a:r>
              <a:rPr lang="en-US" sz="1200" b="1" dirty="0">
                <a:solidFill>
                  <a:prstClr val="black"/>
                </a:solidFill>
                <a:latin typeface="Calibri Light" panose="020F0302020204030204"/>
              </a:rPr>
              <a:t>Incident &amp; Suspicious Activity Reporting:</a:t>
            </a:r>
            <a:br>
              <a:rPr lang="en-US" sz="1200" b="1" dirty="0">
                <a:solidFill>
                  <a:prstClr val="black"/>
                </a:solidFill>
                <a:latin typeface="Calibri Light" panose="020F0302020204030204"/>
              </a:rPr>
            </a:br>
            <a:r>
              <a:rPr lang="en-US" sz="1200" dirty="0">
                <a:solidFill>
                  <a:srgbClr val="0F0F0F"/>
                </a:solidFill>
                <a:latin typeface="Calibri Light" panose="020F0302020204030204"/>
              </a:rPr>
              <a:t>Users can report incidents by capturing photos or videos using the in-app camera. Include a brief description of the incident, along with relevant details. Option to categorize incidents (e.g., theft, vandalism, assault) for better classification. Location Tagging, The app automatically attaches the GPS location to the reported incident for accurate mapping, Users can also manually input additional details about the location if needed Real-Time Alerts.</a:t>
            </a:r>
          </a:p>
          <a:p>
            <a:pPr>
              <a:lnSpc>
                <a:spcPct val="150000"/>
              </a:lnSpc>
            </a:pPr>
            <a:r>
              <a:rPr lang="en-US" sz="1200" b="1" dirty="0">
                <a:solidFill>
                  <a:srgbClr val="0F0F0F"/>
                </a:solidFill>
                <a:latin typeface="Calibri Light" panose="020F0302020204030204"/>
              </a:rPr>
              <a:t>Community Policing Partnerships:</a:t>
            </a:r>
            <a:endParaRPr lang="en-US" sz="1200" dirty="0">
              <a:solidFill>
                <a:srgbClr val="0F0F0F"/>
              </a:solidFill>
              <a:latin typeface="Calibri Light" panose="020F0302020204030204"/>
            </a:endParaRPr>
          </a:p>
          <a:p>
            <a:pPr>
              <a:lnSpc>
                <a:spcPct val="150000"/>
              </a:lnSpc>
            </a:pPr>
            <a:r>
              <a:rPr lang="en-US" sz="1200" dirty="0">
                <a:solidFill>
                  <a:srgbClr val="0F0F0F"/>
                </a:solidFill>
                <a:latin typeface="Calibri Light" panose="020F0302020204030204"/>
              </a:rPr>
              <a:t>Establish partnerships with local community policing initiatives, neighborhood watch programs, or other community organizations to enhance the effectiveness of Guardian Watch.</a:t>
            </a:r>
            <a:br>
              <a:rPr lang="en-US" sz="1200" dirty="0">
                <a:solidFill>
                  <a:srgbClr val="0F0F0F"/>
                </a:solidFill>
                <a:latin typeface="Calibri Light" panose="020F0302020204030204"/>
              </a:rPr>
            </a:br>
            <a:r>
              <a:rPr lang="en-US" sz="1200" b="1" dirty="0">
                <a:solidFill>
                  <a:srgbClr val="0F0F0F"/>
                </a:solidFill>
                <a:latin typeface="Calibri Light" panose="020F0302020204030204"/>
              </a:rPr>
              <a:t>Localized Incident Heat maps:</a:t>
            </a:r>
            <a:endParaRPr lang="en-US" sz="1200" dirty="0">
              <a:solidFill>
                <a:srgbClr val="0F0F0F"/>
              </a:solidFill>
              <a:latin typeface="Calibri Light" panose="020F0302020204030204"/>
            </a:endParaRPr>
          </a:p>
          <a:p>
            <a:pPr>
              <a:lnSpc>
                <a:spcPct val="150000"/>
              </a:lnSpc>
            </a:pPr>
            <a:r>
              <a:rPr lang="en-US" sz="1200" dirty="0">
                <a:solidFill>
                  <a:srgbClr val="0F0F0F"/>
                </a:solidFill>
                <a:latin typeface="Calibri Light" panose="020F0302020204030204"/>
              </a:rPr>
              <a:t>Develop localized incident heat maps within the app to highlight areas with higher reported incidents, helping both users and law enforcement identify trends and allocate resources strategically.</a:t>
            </a:r>
          </a:p>
          <a:p>
            <a:pPr>
              <a:lnSpc>
                <a:spcPct val="150000"/>
              </a:lnSpc>
            </a:pPr>
            <a:r>
              <a:rPr lang="en-US" sz="1200" b="1" dirty="0">
                <a:solidFill>
                  <a:prstClr val="black"/>
                </a:solidFill>
                <a:latin typeface="Calibri Light" panose="020F0302020204030204"/>
              </a:rPr>
              <a:t>Real-Time Alerts </a:t>
            </a:r>
            <a:r>
              <a:rPr lang="en-US" sz="1200" b="1" dirty="0" smtClean="0">
                <a:solidFill>
                  <a:prstClr val="black"/>
                </a:solidFill>
                <a:latin typeface="Calibri Light" panose="020F0302020204030204"/>
              </a:rPr>
              <a:t>:</a:t>
            </a:r>
            <a:endParaRPr lang="en-US" sz="1200" dirty="0">
              <a:solidFill>
                <a:prstClr val="black"/>
              </a:solidFill>
              <a:latin typeface="Calibri Light" panose="020F0302020204030204"/>
            </a:endParaRPr>
          </a:p>
          <a:p>
            <a:pPr>
              <a:lnSpc>
                <a:spcPct val="150000"/>
              </a:lnSpc>
            </a:pPr>
            <a:r>
              <a:rPr lang="en-US" sz="1200" dirty="0">
                <a:solidFill>
                  <a:prstClr val="black"/>
                </a:solidFill>
                <a:latin typeface="Calibri Light" panose="020F0302020204030204"/>
              </a:rPr>
              <a:t>once an incident is reported, the app sends an immediate alert to the nearest police station.</a:t>
            </a:r>
          </a:p>
          <a:p>
            <a:pPr>
              <a:lnSpc>
                <a:spcPct val="150000"/>
              </a:lnSpc>
            </a:pPr>
            <a:r>
              <a:rPr lang="en-US" sz="1200" dirty="0">
                <a:solidFill>
                  <a:prstClr val="black"/>
                </a:solidFill>
                <a:latin typeface="Calibri Light" panose="020F0302020204030204"/>
              </a:rPr>
              <a:t>Police officers receive real-time notifications with details of the incident and location.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857" y="2101319"/>
            <a:ext cx="5261292" cy="3336429"/>
          </a:xfrm>
          <a:prstGeom prst="rect">
            <a:avLst/>
          </a:prstGeom>
        </p:spPr>
      </p:pic>
    </p:spTree>
    <p:extLst>
      <p:ext uri="{BB962C8B-B14F-4D97-AF65-F5344CB8AC3E}">
        <p14:creationId xmlns:p14="http://schemas.microsoft.com/office/powerpoint/2010/main" val="645731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81776" y="193345"/>
            <a:ext cx="6393165" cy="5724644"/>
          </a:xfrm>
          <a:prstGeom prst="rect">
            <a:avLst/>
          </a:prstGeom>
        </p:spPr>
        <p:txBody>
          <a:bodyPr wrap="square">
            <a:spAutoFit/>
          </a:bodyPr>
          <a:lstStyle/>
          <a:p>
            <a:r>
              <a:rPr lang="en-US" b="1" dirty="0">
                <a:solidFill>
                  <a:srgbClr val="0F0F0F"/>
                </a:solidFill>
                <a:latin typeface="Calibri Light" panose="020F0302020204030204"/>
              </a:rPr>
              <a:t>Guardian Watch </a:t>
            </a:r>
            <a:r>
              <a:rPr lang="en-US" b="1" dirty="0" smtClean="0">
                <a:solidFill>
                  <a:srgbClr val="0F0F0F"/>
                </a:solidFill>
                <a:latin typeface="Calibri Light" panose="020F0302020204030204"/>
              </a:rPr>
              <a:t>Overview</a:t>
            </a:r>
          </a:p>
          <a:p>
            <a:r>
              <a:rPr lang="en-US" sz="1200" b="1" dirty="0" smtClean="0">
                <a:solidFill>
                  <a:srgbClr val="0F0F0F"/>
                </a:solidFill>
                <a:latin typeface="Calibri Light" panose="020F0302020204030204"/>
              </a:rPr>
              <a:t/>
            </a:r>
            <a:br>
              <a:rPr lang="en-US" sz="1200" b="1" dirty="0" smtClean="0">
                <a:solidFill>
                  <a:srgbClr val="0F0F0F"/>
                </a:solidFill>
                <a:latin typeface="Calibri Light" panose="020F0302020204030204"/>
              </a:rPr>
            </a:br>
            <a:r>
              <a:rPr lang="en-US" sz="1200" b="1" dirty="0" smtClean="0">
                <a:solidFill>
                  <a:srgbClr val="0F0F0F"/>
                </a:solidFill>
                <a:latin typeface="Calibri Light" panose="020F0302020204030204"/>
              </a:rPr>
              <a:t>Public </a:t>
            </a:r>
            <a:r>
              <a:rPr lang="en-US" sz="1200" b="1" dirty="0">
                <a:solidFill>
                  <a:srgbClr val="0F0F0F"/>
                </a:solidFill>
                <a:latin typeface="Calibri Light" panose="020F0302020204030204"/>
              </a:rPr>
              <a:t>Awareness Campaigns:</a:t>
            </a:r>
            <a:endParaRPr lang="en-US" sz="1200" dirty="0">
              <a:solidFill>
                <a:srgbClr val="0F0F0F"/>
              </a:solidFill>
              <a:latin typeface="Calibri Light" panose="020F0302020204030204"/>
            </a:endParaRPr>
          </a:p>
          <a:p>
            <a:pPr>
              <a:lnSpc>
                <a:spcPct val="150000"/>
              </a:lnSpc>
            </a:pPr>
            <a:r>
              <a:rPr lang="en-US" sz="1200" dirty="0">
                <a:solidFill>
                  <a:srgbClr val="0F0F0F"/>
                </a:solidFill>
                <a:latin typeface="Calibri Light" panose="020F0302020204030204"/>
              </a:rPr>
              <a:t>Launch public awareness campaigns to promote the app, educate citizens on its benefits, and emphasize the positive impact of their contributions to community safety.</a:t>
            </a:r>
            <a:br>
              <a:rPr lang="en-US" sz="1200" dirty="0">
                <a:solidFill>
                  <a:srgbClr val="0F0F0F"/>
                </a:solidFill>
                <a:latin typeface="Calibri Light" panose="020F0302020204030204"/>
              </a:rPr>
            </a:br>
            <a:r>
              <a:rPr lang="en-US" sz="1200" b="1" dirty="0">
                <a:solidFill>
                  <a:prstClr val="black"/>
                </a:solidFill>
                <a:latin typeface="Calibri Light" panose="020F0302020204030204"/>
              </a:rPr>
              <a:t>Collaboration with Schools:</a:t>
            </a:r>
            <a:endParaRPr lang="en-US" sz="1200" dirty="0">
              <a:solidFill>
                <a:prstClr val="black"/>
              </a:solidFill>
              <a:latin typeface="Calibri Light" panose="020F0302020204030204"/>
            </a:endParaRPr>
          </a:p>
          <a:p>
            <a:pPr>
              <a:lnSpc>
                <a:spcPct val="150000"/>
              </a:lnSpc>
            </a:pPr>
            <a:r>
              <a:rPr lang="en-US" sz="1200" dirty="0">
                <a:solidFill>
                  <a:prstClr val="black"/>
                </a:solidFill>
                <a:latin typeface="Calibri Light" panose="020F0302020204030204"/>
              </a:rPr>
              <a:t>Collaborate with local schools to introduce Guardian Watch as part of educational programs, teaching students about civic responsibility and community safety.</a:t>
            </a:r>
          </a:p>
          <a:p>
            <a:pPr>
              <a:lnSpc>
                <a:spcPct val="150000"/>
              </a:lnSpc>
            </a:pPr>
            <a:r>
              <a:rPr lang="en-US" sz="1200" b="1" dirty="0">
                <a:solidFill>
                  <a:prstClr val="black"/>
                </a:solidFill>
                <a:latin typeface="Calibri Light" panose="020F0302020204030204"/>
              </a:rPr>
              <a:t>User Anonymity:</a:t>
            </a:r>
            <a:endParaRPr lang="en-US" sz="1200" dirty="0">
              <a:solidFill>
                <a:prstClr val="black"/>
              </a:solidFill>
              <a:latin typeface="Calibri Light" panose="020F0302020204030204"/>
            </a:endParaRPr>
          </a:p>
          <a:p>
            <a:pPr>
              <a:lnSpc>
                <a:spcPct val="150000"/>
              </a:lnSpc>
            </a:pPr>
            <a:r>
              <a:rPr lang="en-US" sz="1200" dirty="0">
                <a:solidFill>
                  <a:prstClr val="black"/>
                </a:solidFill>
                <a:latin typeface="Calibri Light" panose="020F0302020204030204"/>
              </a:rPr>
              <a:t>To encourage reporting, users have the option to remain anonymous.</a:t>
            </a:r>
          </a:p>
          <a:p>
            <a:pPr>
              <a:lnSpc>
                <a:spcPct val="150000"/>
              </a:lnSpc>
            </a:pPr>
            <a:r>
              <a:rPr lang="en-US" sz="1200" dirty="0">
                <a:solidFill>
                  <a:prstClr val="black"/>
                </a:solidFill>
                <a:latin typeface="Calibri Light" panose="020F0302020204030204"/>
              </a:rPr>
              <a:t>Anonymous reports still provide valuable data to utility companies without compromising user identity.</a:t>
            </a:r>
          </a:p>
          <a:p>
            <a:pPr>
              <a:lnSpc>
                <a:spcPct val="150000"/>
              </a:lnSpc>
            </a:pPr>
            <a:r>
              <a:rPr lang="en-US" sz="1200" b="1" dirty="0">
                <a:solidFill>
                  <a:prstClr val="black"/>
                </a:solidFill>
                <a:latin typeface="Calibri Light" panose="020F0302020204030204"/>
              </a:rPr>
              <a:t>Database Management:</a:t>
            </a:r>
            <a:endParaRPr lang="en-US" sz="1200" dirty="0">
              <a:solidFill>
                <a:prstClr val="black"/>
              </a:solidFill>
              <a:latin typeface="Calibri Light" panose="020F0302020204030204"/>
            </a:endParaRPr>
          </a:p>
          <a:p>
            <a:pPr>
              <a:lnSpc>
                <a:spcPct val="150000"/>
              </a:lnSpc>
            </a:pPr>
            <a:r>
              <a:rPr lang="en-US" sz="1200" dirty="0">
                <a:solidFill>
                  <a:prstClr val="black"/>
                </a:solidFill>
                <a:latin typeface="Calibri Light" panose="020F0302020204030204"/>
              </a:rPr>
              <a:t>The utility company's headquarters hosts a secure web-based database.</a:t>
            </a:r>
          </a:p>
          <a:p>
            <a:pPr>
              <a:lnSpc>
                <a:spcPct val="150000"/>
              </a:lnSpc>
            </a:pPr>
            <a:r>
              <a:rPr lang="en-US" sz="1200" dirty="0">
                <a:solidFill>
                  <a:prstClr val="black"/>
                </a:solidFill>
                <a:latin typeface="Calibri Light" panose="020F0302020204030204"/>
              </a:rPr>
              <a:t>All reported incidents are stored, creating a comprehensive record for analysis and future reference.</a:t>
            </a:r>
          </a:p>
          <a:p>
            <a:pPr>
              <a:lnSpc>
                <a:spcPct val="150000"/>
              </a:lnSpc>
            </a:pPr>
            <a:r>
              <a:rPr lang="en-US" sz="1200" dirty="0">
                <a:solidFill>
                  <a:prstClr val="black"/>
                </a:solidFill>
                <a:latin typeface="Calibri Light" panose="020F0302020204030204"/>
              </a:rPr>
              <a:t>Search and filter options for utility company personnel to efficiently manage and investigate incidents.</a:t>
            </a:r>
          </a:p>
          <a:p>
            <a:pPr>
              <a:lnSpc>
                <a:spcPct val="150000"/>
              </a:lnSpc>
            </a:pPr>
            <a:r>
              <a:rPr lang="en-US" sz="1200" b="1" dirty="0">
                <a:solidFill>
                  <a:prstClr val="black"/>
                </a:solidFill>
                <a:latin typeface="Calibri Light" panose="020F0302020204030204"/>
              </a:rPr>
              <a:t>Feedback Mechanism:</a:t>
            </a:r>
            <a:endParaRPr lang="en-US" sz="1200" dirty="0">
              <a:solidFill>
                <a:prstClr val="black"/>
              </a:solidFill>
              <a:latin typeface="Calibri Light" panose="020F0302020204030204"/>
            </a:endParaRPr>
          </a:p>
          <a:p>
            <a:pPr>
              <a:lnSpc>
                <a:spcPct val="150000"/>
              </a:lnSpc>
            </a:pPr>
            <a:r>
              <a:rPr lang="en-US" sz="1200" dirty="0">
                <a:solidFill>
                  <a:prstClr val="black"/>
                </a:solidFill>
                <a:latin typeface="Calibri Light" panose="020F0302020204030204"/>
              </a:rPr>
              <a:t>Users receive updates on the status of their reported incidents.</a:t>
            </a:r>
          </a:p>
          <a:p>
            <a:pPr>
              <a:lnSpc>
                <a:spcPct val="150000"/>
              </a:lnSpc>
            </a:pPr>
            <a:r>
              <a:rPr lang="en-US" sz="1200" dirty="0">
                <a:solidFill>
                  <a:prstClr val="black"/>
                </a:solidFill>
                <a:latin typeface="Calibri Light" panose="020F0302020204030204"/>
              </a:rPr>
              <a:t>Utility company personnel can request additional information or provide feedback on resolved cases.</a:t>
            </a:r>
          </a:p>
          <a:p>
            <a:endParaRPr lang="en-US" dirty="0">
              <a:solidFill>
                <a:prstClr val="black"/>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4941" y="2026509"/>
            <a:ext cx="5614455" cy="3288576"/>
          </a:xfrm>
          <a:prstGeom prst="rect">
            <a:avLst/>
          </a:prstGeom>
        </p:spPr>
      </p:pic>
    </p:spTree>
    <p:extLst>
      <p:ext uri="{BB962C8B-B14F-4D97-AF65-F5344CB8AC3E}">
        <p14:creationId xmlns:p14="http://schemas.microsoft.com/office/powerpoint/2010/main" val="762913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35925" y="121713"/>
            <a:ext cx="9032789" cy="5262979"/>
          </a:xfrm>
          <a:prstGeom prst="rect">
            <a:avLst/>
          </a:prstGeom>
        </p:spPr>
        <p:txBody>
          <a:bodyPr wrap="square">
            <a:spAutoFit/>
          </a:bodyPr>
          <a:lstStyle/>
          <a:p>
            <a:r>
              <a:rPr lang="en-US" sz="1200" b="0" i="0" dirty="0" smtClean="0">
                <a:effectLst/>
                <a:latin typeface="+mj-lt"/>
              </a:rPr>
              <a:t> </a:t>
            </a:r>
            <a:r>
              <a:rPr lang="en-US" b="1" i="0" dirty="0" smtClean="0">
                <a:effectLst/>
                <a:latin typeface="+mj-lt"/>
              </a:rPr>
              <a:t>Seamless Incident Reporting with Guardian Watch</a:t>
            </a:r>
            <a:endParaRPr lang="en-US" sz="1200" b="1" i="0" dirty="0" smtClean="0">
              <a:effectLst/>
              <a:latin typeface="+mj-lt"/>
            </a:endParaRPr>
          </a:p>
          <a:p>
            <a:pPr>
              <a:lnSpc>
                <a:spcPct val="150000"/>
              </a:lnSpc>
              <a:buFont typeface="+mj-lt"/>
              <a:buAutoNum type="arabicPeriod"/>
            </a:pPr>
            <a:r>
              <a:rPr lang="en-US" sz="1200" b="1" i="0" dirty="0" smtClean="0">
                <a:effectLst/>
                <a:latin typeface="+mj-lt"/>
              </a:rPr>
              <a:t>Open the App:</a:t>
            </a:r>
            <a:endParaRPr lang="en-US" sz="1200" b="0" i="0" dirty="0" smtClean="0">
              <a:effectLst/>
              <a:latin typeface="+mj-lt"/>
            </a:endParaRPr>
          </a:p>
          <a:p>
            <a:pPr lvl="1">
              <a:lnSpc>
                <a:spcPct val="150000"/>
              </a:lnSpc>
            </a:pPr>
            <a:r>
              <a:rPr lang="en-US" sz="1200" b="0" i="0" dirty="0" smtClean="0">
                <a:effectLst/>
                <a:latin typeface="+mj-lt"/>
              </a:rPr>
              <a:t>Users start by launching the Guardian Watch app on their smartphones.</a:t>
            </a:r>
          </a:p>
          <a:p>
            <a:pPr>
              <a:lnSpc>
                <a:spcPct val="150000"/>
              </a:lnSpc>
              <a:buFont typeface="+mj-lt"/>
              <a:buAutoNum type="arabicPeriod"/>
            </a:pPr>
            <a:r>
              <a:rPr lang="en-US" sz="1200" b="1" i="0" dirty="0" smtClean="0">
                <a:effectLst/>
                <a:latin typeface="+mj-lt"/>
              </a:rPr>
              <a:t>Capture Incident:</a:t>
            </a:r>
            <a:endParaRPr lang="en-US" sz="1200" b="0" i="0" dirty="0" smtClean="0">
              <a:effectLst/>
              <a:latin typeface="+mj-lt"/>
            </a:endParaRPr>
          </a:p>
          <a:p>
            <a:pPr lvl="1">
              <a:lnSpc>
                <a:spcPct val="150000"/>
              </a:lnSpc>
            </a:pPr>
            <a:r>
              <a:rPr lang="en-US" sz="1200" b="0" i="0" dirty="0" smtClean="0">
                <a:effectLst/>
                <a:latin typeface="+mj-lt"/>
              </a:rPr>
              <a:t>Use the in-app camera to capture photos or videos of the incident.</a:t>
            </a:r>
          </a:p>
          <a:p>
            <a:pPr>
              <a:lnSpc>
                <a:spcPct val="150000"/>
              </a:lnSpc>
              <a:buFont typeface="+mj-lt"/>
              <a:buAutoNum type="arabicPeriod"/>
            </a:pPr>
            <a:r>
              <a:rPr lang="en-US" sz="1200" b="1" i="0" dirty="0" smtClean="0">
                <a:effectLst/>
                <a:latin typeface="+mj-lt"/>
              </a:rPr>
              <a:t>Add Details:</a:t>
            </a:r>
            <a:endParaRPr lang="en-US" sz="1200" b="0" i="0" dirty="0" smtClean="0">
              <a:effectLst/>
              <a:latin typeface="+mj-lt"/>
            </a:endParaRPr>
          </a:p>
          <a:p>
            <a:pPr lvl="1">
              <a:lnSpc>
                <a:spcPct val="150000"/>
              </a:lnSpc>
            </a:pPr>
            <a:r>
              <a:rPr lang="en-US" sz="1200" b="0" i="0" dirty="0" smtClean="0">
                <a:effectLst/>
                <a:latin typeface="+mj-lt"/>
              </a:rPr>
              <a:t>Provide a brief description of the incident and relevant details.</a:t>
            </a:r>
          </a:p>
          <a:p>
            <a:pPr>
              <a:lnSpc>
                <a:spcPct val="150000"/>
              </a:lnSpc>
              <a:buFont typeface="+mj-lt"/>
              <a:buAutoNum type="arabicPeriod"/>
            </a:pPr>
            <a:r>
              <a:rPr lang="en-US" sz="1200" b="1" i="0" dirty="0" smtClean="0">
                <a:effectLst/>
                <a:latin typeface="+mj-lt"/>
              </a:rPr>
              <a:t>Categorize Incident:</a:t>
            </a:r>
            <a:endParaRPr lang="en-US" sz="1200" b="0" i="0" dirty="0" smtClean="0">
              <a:effectLst/>
              <a:latin typeface="+mj-lt"/>
            </a:endParaRPr>
          </a:p>
          <a:p>
            <a:pPr lvl="1">
              <a:lnSpc>
                <a:spcPct val="150000"/>
              </a:lnSpc>
            </a:pPr>
            <a:r>
              <a:rPr lang="en-US" sz="1200" b="0" i="0" dirty="0" smtClean="0">
                <a:effectLst/>
                <a:latin typeface="+mj-lt"/>
              </a:rPr>
              <a:t>Choose from predefined categories (e.g., theft, vandalism, assault) for better classification.</a:t>
            </a:r>
          </a:p>
          <a:p>
            <a:pPr>
              <a:lnSpc>
                <a:spcPct val="150000"/>
              </a:lnSpc>
              <a:buFont typeface="+mj-lt"/>
              <a:buAutoNum type="arabicPeriod"/>
            </a:pPr>
            <a:r>
              <a:rPr lang="en-US" sz="1200" b="1" i="0" dirty="0" smtClean="0">
                <a:effectLst/>
                <a:latin typeface="+mj-lt"/>
              </a:rPr>
              <a:t>Location Tagging:</a:t>
            </a:r>
            <a:endParaRPr lang="en-US" sz="1200" b="0" i="0" dirty="0" smtClean="0">
              <a:effectLst/>
              <a:latin typeface="+mj-lt"/>
            </a:endParaRPr>
          </a:p>
          <a:p>
            <a:pPr lvl="1">
              <a:lnSpc>
                <a:spcPct val="150000"/>
              </a:lnSpc>
            </a:pPr>
            <a:r>
              <a:rPr lang="en-US" sz="1200" b="0" i="0" dirty="0" smtClean="0">
                <a:effectLst/>
                <a:latin typeface="+mj-lt"/>
              </a:rPr>
              <a:t>Guardian Watch automatically attaches the GPS location for accurate mapping.</a:t>
            </a:r>
          </a:p>
          <a:p>
            <a:pPr lvl="1">
              <a:lnSpc>
                <a:spcPct val="150000"/>
              </a:lnSpc>
            </a:pPr>
            <a:r>
              <a:rPr lang="en-US" sz="1200" b="0" i="0" dirty="0" smtClean="0">
                <a:effectLst/>
                <a:latin typeface="+mj-lt"/>
              </a:rPr>
              <a:t>Users can also manually input additional location details if needed.</a:t>
            </a:r>
          </a:p>
          <a:p>
            <a:pPr>
              <a:lnSpc>
                <a:spcPct val="150000"/>
              </a:lnSpc>
              <a:buFont typeface="+mj-lt"/>
              <a:buAutoNum type="arabicPeriod"/>
            </a:pPr>
            <a:r>
              <a:rPr lang="en-US" sz="1200" b="1" i="0" dirty="0" smtClean="0">
                <a:effectLst/>
                <a:latin typeface="+mj-lt"/>
              </a:rPr>
              <a:t>Submit Report:</a:t>
            </a:r>
            <a:endParaRPr lang="en-US" sz="1200" b="0" i="0" dirty="0" smtClean="0">
              <a:effectLst/>
              <a:latin typeface="+mj-lt"/>
            </a:endParaRPr>
          </a:p>
          <a:p>
            <a:pPr lvl="1">
              <a:lnSpc>
                <a:spcPct val="150000"/>
              </a:lnSpc>
            </a:pPr>
            <a:r>
              <a:rPr lang="en-US" sz="1200" b="0" i="0" dirty="0" smtClean="0">
                <a:effectLst/>
                <a:latin typeface="+mj-lt"/>
              </a:rPr>
              <a:t>Users submit the incident report with a simple tap.</a:t>
            </a:r>
          </a:p>
          <a:p>
            <a:pPr>
              <a:lnSpc>
                <a:spcPct val="150000"/>
              </a:lnSpc>
              <a:buFont typeface="+mj-lt"/>
              <a:buAutoNum type="arabicPeriod"/>
            </a:pPr>
            <a:r>
              <a:rPr lang="en-US" sz="1200" b="1" i="0" dirty="0" smtClean="0">
                <a:effectLst/>
                <a:latin typeface="+mj-lt"/>
              </a:rPr>
              <a:t>Real-Time Alert:</a:t>
            </a:r>
            <a:endParaRPr lang="en-US" sz="1200" b="0" i="0" dirty="0" smtClean="0">
              <a:effectLst/>
              <a:latin typeface="+mj-lt"/>
            </a:endParaRPr>
          </a:p>
          <a:p>
            <a:pPr lvl="1">
              <a:lnSpc>
                <a:spcPct val="150000"/>
              </a:lnSpc>
            </a:pPr>
            <a:r>
              <a:rPr lang="en-US" sz="1200" b="0" i="0" dirty="0" smtClean="0">
                <a:effectLst/>
                <a:latin typeface="+mj-lt"/>
              </a:rPr>
              <a:t>The app sends an immediate alert to the nearest police station.</a:t>
            </a:r>
          </a:p>
          <a:p>
            <a:pPr>
              <a:lnSpc>
                <a:spcPct val="150000"/>
              </a:lnSpc>
              <a:buFont typeface="+mj-lt"/>
              <a:buAutoNum type="arabicPeriod"/>
            </a:pPr>
            <a:r>
              <a:rPr lang="en-US" sz="1200" b="1" i="0" dirty="0" smtClean="0">
                <a:effectLst/>
                <a:latin typeface="+mj-lt"/>
              </a:rPr>
              <a:t>Police Notification:</a:t>
            </a:r>
            <a:endParaRPr lang="en-US" sz="1200" b="0" i="0" dirty="0" smtClean="0">
              <a:effectLst/>
              <a:latin typeface="+mj-lt"/>
            </a:endParaRPr>
          </a:p>
          <a:p>
            <a:pPr lvl="1">
              <a:lnSpc>
                <a:spcPct val="150000"/>
              </a:lnSpc>
            </a:pPr>
            <a:r>
              <a:rPr lang="en-US" sz="1200" b="0" i="0" dirty="0" smtClean="0">
                <a:effectLst/>
                <a:latin typeface="+mj-lt"/>
              </a:rPr>
              <a:t>Law enforcement receives real-time notifications with incident details and location.</a:t>
            </a:r>
            <a:endParaRPr lang="en-US" sz="1200" b="0" i="0" dirty="0">
              <a:effectLst/>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12" y="1652097"/>
            <a:ext cx="6008003" cy="4880147"/>
          </a:xfrm>
          <a:prstGeom prst="rect">
            <a:avLst/>
          </a:prstGeom>
        </p:spPr>
      </p:pic>
    </p:spTree>
    <p:extLst>
      <p:ext uri="{BB962C8B-B14F-4D97-AF65-F5344CB8AC3E}">
        <p14:creationId xmlns:p14="http://schemas.microsoft.com/office/powerpoint/2010/main" val="320636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902" y="0"/>
            <a:ext cx="1652097" cy="1652097"/>
          </a:xfrm>
          <a:prstGeom prst="rect">
            <a:avLst/>
          </a:prstGeom>
        </p:spPr>
      </p:pic>
      <p:sp>
        <p:nvSpPr>
          <p:cNvPr id="2" name="Rectangle 1"/>
          <p:cNvSpPr/>
          <p:nvPr/>
        </p:nvSpPr>
        <p:spPr>
          <a:xfrm>
            <a:off x="135924" y="268912"/>
            <a:ext cx="4151871" cy="5570756"/>
          </a:xfrm>
          <a:prstGeom prst="rect">
            <a:avLst/>
          </a:prstGeom>
        </p:spPr>
        <p:txBody>
          <a:bodyPr wrap="square">
            <a:spAutoFit/>
          </a:bodyPr>
          <a:lstStyle/>
          <a:p>
            <a:r>
              <a:rPr lang="en-US" b="1" dirty="0" smtClean="0">
                <a:latin typeface="+mj-lt"/>
              </a:rPr>
              <a:t>User Anonymity and Security</a:t>
            </a:r>
          </a:p>
          <a:p>
            <a:r>
              <a:rPr lang="en-US" sz="1400" b="1" u="sng" dirty="0" smtClean="0">
                <a:latin typeface="+mj-lt"/>
              </a:rPr>
              <a:t>Ensuring Privacy and Security with GuardianWatch</a:t>
            </a:r>
          </a:p>
          <a:p>
            <a:endParaRPr lang="en-US" sz="1200" dirty="0" smtClean="0"/>
          </a:p>
          <a:p>
            <a:r>
              <a:rPr lang="en-US" sz="1200" b="1" dirty="0" smtClean="0">
                <a:latin typeface="+mj-lt"/>
              </a:rPr>
              <a:t>User Anonymity</a:t>
            </a:r>
            <a:r>
              <a:rPr lang="en-US" sz="1200" dirty="0" smtClean="0">
                <a:latin typeface="+mj-lt"/>
              </a:rPr>
              <a:t>:</a:t>
            </a:r>
          </a:p>
          <a:p>
            <a:endParaRPr lang="en-US" sz="1200" dirty="0" smtClean="0">
              <a:latin typeface="+mj-lt"/>
            </a:endParaRPr>
          </a:p>
          <a:p>
            <a:pPr>
              <a:lnSpc>
                <a:spcPct val="150000"/>
              </a:lnSpc>
            </a:pPr>
            <a:r>
              <a:rPr lang="en-US" sz="1200" dirty="0" smtClean="0">
                <a:latin typeface="+mj-lt"/>
              </a:rPr>
              <a:t>Option for Anonymity: Users have the choice to submit reports anonymously.</a:t>
            </a:r>
          </a:p>
          <a:p>
            <a:pPr>
              <a:lnSpc>
                <a:spcPct val="150000"/>
              </a:lnSpc>
            </a:pPr>
            <a:r>
              <a:rPr lang="en-US" sz="1200" dirty="0" smtClean="0">
                <a:latin typeface="+mj-lt"/>
              </a:rPr>
              <a:t>Encouraging Cooperation: Anonymity fosters trust, encouraging more individuals to report incidents without fear of retaliation.</a:t>
            </a:r>
          </a:p>
          <a:p>
            <a:pPr>
              <a:lnSpc>
                <a:spcPct val="150000"/>
              </a:lnSpc>
            </a:pPr>
            <a:r>
              <a:rPr lang="en-US" sz="1200" dirty="0" smtClean="0">
                <a:latin typeface="+mj-lt"/>
              </a:rPr>
              <a:t>Data Encryption:</a:t>
            </a:r>
          </a:p>
          <a:p>
            <a:pPr>
              <a:lnSpc>
                <a:spcPct val="150000"/>
              </a:lnSpc>
            </a:pPr>
            <a:endParaRPr lang="en-US" sz="1200" dirty="0" smtClean="0">
              <a:latin typeface="+mj-lt"/>
            </a:endParaRPr>
          </a:p>
          <a:p>
            <a:pPr>
              <a:lnSpc>
                <a:spcPct val="150000"/>
              </a:lnSpc>
            </a:pPr>
            <a:r>
              <a:rPr lang="en-US" sz="1200" dirty="0" smtClean="0">
                <a:latin typeface="+mj-lt"/>
              </a:rPr>
              <a:t>Secure Transmission: GuardianWatch employs state-of-the-art encryption protocols for the secure transmission of data.</a:t>
            </a:r>
          </a:p>
          <a:p>
            <a:pPr>
              <a:lnSpc>
                <a:spcPct val="150000"/>
              </a:lnSpc>
            </a:pPr>
            <a:r>
              <a:rPr lang="en-US" sz="1200" dirty="0" smtClean="0">
                <a:latin typeface="+mj-lt"/>
              </a:rPr>
              <a:t>Protecting Identities: Robust encryption measures are in place to safeguard user identities.</a:t>
            </a:r>
          </a:p>
          <a:p>
            <a:pPr>
              <a:lnSpc>
                <a:spcPct val="150000"/>
              </a:lnSpc>
            </a:pPr>
            <a:r>
              <a:rPr lang="en-US" sz="1200" dirty="0" smtClean="0">
                <a:latin typeface="+mj-lt"/>
              </a:rPr>
              <a:t>Secure Database:</a:t>
            </a:r>
          </a:p>
          <a:p>
            <a:pPr>
              <a:lnSpc>
                <a:spcPct val="150000"/>
              </a:lnSpc>
            </a:pPr>
            <a:endParaRPr lang="en-US" sz="1200" dirty="0" smtClean="0">
              <a:latin typeface="+mj-lt"/>
            </a:endParaRPr>
          </a:p>
          <a:p>
            <a:pPr>
              <a:lnSpc>
                <a:spcPct val="150000"/>
              </a:lnSpc>
            </a:pPr>
            <a:r>
              <a:rPr lang="en-US" sz="1200" dirty="0" smtClean="0">
                <a:latin typeface="+mj-lt"/>
              </a:rPr>
              <a:t>Centralized and Secure: The police department's headquarters hosts a secure web-based database.</a:t>
            </a:r>
          </a:p>
          <a:p>
            <a:pPr>
              <a:lnSpc>
                <a:spcPct val="150000"/>
              </a:lnSpc>
            </a:pPr>
            <a:r>
              <a:rPr lang="en-US" sz="1200" dirty="0" smtClean="0">
                <a:latin typeface="+mj-lt"/>
              </a:rPr>
              <a:t>Limited Access: Access to the database is restricted to authorized personnel for data integrity and privacy</a:t>
            </a:r>
            <a:endParaRPr lang="en-US" sz="12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795" y="2791668"/>
            <a:ext cx="30480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476" y="268912"/>
            <a:ext cx="4431118" cy="3129477"/>
          </a:xfrm>
          <a:prstGeom prst="rect">
            <a:avLst/>
          </a:prstGeom>
        </p:spPr>
      </p:pic>
    </p:spTree>
    <p:extLst>
      <p:ext uri="{BB962C8B-B14F-4D97-AF65-F5344CB8AC3E}">
        <p14:creationId xmlns:p14="http://schemas.microsoft.com/office/powerpoint/2010/main" val="3430243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디자인 사용자 지정">
      <a:majorFont>
        <a:latin typeface="HY강B"/>
        <a:ea typeface="HY강B"/>
        <a:cs typeface=""/>
      </a:majorFont>
      <a:minorFont>
        <a:latin typeface="HY강B"/>
        <a:ea typeface="HY강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chemeClr val="bg1"/>
            </a:gs>
            <a:gs pos="35001">
              <a:srgbClr val="E3FFBA"/>
            </a:gs>
            <a:gs pos="100000">
              <a:srgbClr val="F4FFE3"/>
            </a:gs>
          </a:gsLst>
          <a:lin ang="5400000" scaled="1"/>
        </a:gradFill>
        <a:ln w="9525">
          <a:noFill/>
          <a:miter lim="800000"/>
        </a:ln>
        <a:effectLst>
          <a:outerShdw dist="20000" dir="5400000" algn="ctr" rotWithShape="0">
            <a:srgbClr val="000000">
              <a:alpha val="37000"/>
            </a:srgbClr>
          </a:outerShdw>
        </a:effectLst>
      </a:spPr>
      <a:bodyPr anchor="ctr"/>
      <a:lstStyle>
        <a:defPPr algn="ctr">
          <a:defRPr dirty="0">
            <a:latin typeface="Microsoft YaHei" panose="020B0503020204020204" pitchFamily="34" charset="-122"/>
            <a:ea typeface="Microsoft YaHei"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1" hangingPunct="1">
          <a:lnSpc>
            <a:spcPct val="100000"/>
          </a:lnSpc>
          <a:spcBef>
            <a:spcPct val="0"/>
          </a:spcBef>
          <a:spcAft>
            <a:spcPct val="0"/>
          </a:spcAft>
          <a:buClrTx/>
          <a:buSzTx/>
          <a:buFontTx/>
          <a:buNone/>
          <a:defRPr kumimoji="1" lang="ko-KR" altLang="en-US" sz="1800" b="0" i="0" u="none" strike="noStrike" cap="none" normalizeH="0" baseline="0" smtClean="0">
            <a:ln>
              <a:noFill/>
            </a:ln>
            <a:solidFill>
              <a:schemeClr val="tx1"/>
            </a:solidFill>
            <a:effectLst/>
            <a:latin typeface="HY강B" pitchFamily="18" charset="-127"/>
            <a:ea typeface="HY강B" pitchFamily="18" charset="-127"/>
          </a:defRPr>
        </a:defPPr>
      </a:lstStyle>
    </a:lnDef>
  </a:objectDefaults>
  <a:extraClrSchemeLst>
    <a:extraClrScheme>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2414</Words>
  <Application>Microsoft Office PowerPoint</Application>
  <PresentationFormat>Widescreen</PresentationFormat>
  <Paragraphs>348</Paragraphs>
  <Slides>25</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Malgun Gothic</vt:lpstr>
      <vt:lpstr>宋体</vt:lpstr>
      <vt:lpstr>Arial</vt:lpstr>
      <vt:lpstr>Calibri</vt:lpstr>
      <vt:lpstr>Calibri Light</vt:lpstr>
      <vt:lpstr>Georgia</vt:lpstr>
      <vt:lpstr>Helvetica</vt:lpstr>
      <vt:lpstr>HY강B</vt:lpstr>
      <vt:lpstr>Sitka Heading</vt:lpstr>
      <vt:lpstr>Times New Roman</vt:lpstr>
      <vt:lpstr>Wingdings</vt:lpstr>
      <vt:lpstr>Office Theme</vt:lpstr>
      <vt:lpstr>1_디자인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18</cp:revision>
  <dcterms:created xsi:type="dcterms:W3CDTF">2023-11-26T16:09:29Z</dcterms:created>
  <dcterms:modified xsi:type="dcterms:W3CDTF">2023-11-27T18:18:15Z</dcterms:modified>
</cp:coreProperties>
</file>